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63" r:id="rId2"/>
    <p:sldMasterId id="2147483665" r:id="rId3"/>
    <p:sldMasterId id="2147483660" r:id="rId4"/>
  </p:sldMasterIdLst>
  <p:notesMasterIdLst>
    <p:notesMasterId r:id="rId13"/>
  </p:notesMasterIdLst>
  <p:handoutMasterIdLst>
    <p:handoutMasterId r:id="rId14"/>
  </p:handoutMasterIdLst>
  <p:sldIdLst>
    <p:sldId id="256" r:id="rId5"/>
    <p:sldId id="260" r:id="rId6"/>
    <p:sldId id="264" r:id="rId7"/>
    <p:sldId id="262" r:id="rId8"/>
    <p:sldId id="267" r:id="rId9"/>
    <p:sldId id="263" r:id="rId10"/>
    <p:sldId id="266" r:id="rId11"/>
    <p:sldId id="265" r:id="rId12"/>
  </p:sldIdLst>
  <p:sldSz cx="9144000" cy="6858000" type="screen4x3"/>
  <p:notesSz cx="6797675" cy="9928225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915">
          <p15:clr>
            <a:srgbClr val="A4A3A4"/>
          </p15:clr>
        </p15:guide>
        <p15:guide id="2" orient="horz" pos="663">
          <p15:clr>
            <a:srgbClr val="A4A3A4"/>
          </p15:clr>
        </p15:guide>
        <p15:guide id="3" orient="horz" pos="246">
          <p15:clr>
            <a:srgbClr val="A4A3A4"/>
          </p15:clr>
        </p15:guide>
        <p15:guide id="4" orient="horz" pos="1154">
          <p15:clr>
            <a:srgbClr val="A4A3A4"/>
          </p15:clr>
        </p15:guide>
        <p15:guide id="5" orient="horz" pos="1032">
          <p15:clr>
            <a:srgbClr val="A4A3A4"/>
          </p15:clr>
        </p15:guide>
        <p15:guide id="6" orient="horz" pos="457">
          <p15:clr>
            <a:srgbClr val="A4A3A4"/>
          </p15:clr>
        </p15:guide>
        <p15:guide id="7" orient="horz" pos="4056">
          <p15:clr>
            <a:srgbClr val="A4A3A4"/>
          </p15:clr>
        </p15:guide>
        <p15:guide id="8" pos="3634">
          <p15:clr>
            <a:srgbClr val="A4A3A4"/>
          </p15:clr>
        </p15:guide>
        <p15:guide id="9" pos="271">
          <p15:clr>
            <a:srgbClr val="A4A3A4"/>
          </p15:clr>
        </p15:guide>
        <p15:guide id="10" pos="2889">
          <p15:clr>
            <a:srgbClr val="A4A3A4"/>
          </p15:clr>
        </p15:guide>
        <p15:guide id="11" pos="548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2820"/>
    <a:srgbClr val="CD09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1680" y="108"/>
      </p:cViewPr>
      <p:guideLst>
        <p:guide orient="horz" pos="3915"/>
        <p:guide orient="horz" pos="663"/>
        <p:guide orient="horz" pos="246"/>
        <p:guide orient="horz" pos="1154"/>
        <p:guide orient="horz" pos="1032"/>
        <p:guide orient="horz" pos="457"/>
        <p:guide orient="horz" pos="4056"/>
        <p:guide pos="3634"/>
        <p:guide pos="271"/>
        <p:guide pos="2889"/>
        <p:guide pos="548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9A090F8-EE7E-4AD6-BD22-E1A6AEC52577}" type="datetimeFigureOut">
              <a:rPr lang="de-DE"/>
              <a:pPr>
                <a:defRPr/>
              </a:pPr>
              <a:t>12.07.2019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C01E0EF-C5FD-48A0-899D-A88B3735900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827830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0F016AE-1787-4BDB-8206-409945EDCC69}" type="datetimeFigureOut">
              <a:rPr lang="de-DE"/>
              <a:pPr>
                <a:defRPr/>
              </a:pPr>
              <a:t>12.07.2019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 smtClean="0"/>
              <a:t>Mastertextformat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CA2ED0F-AD31-4337-BF3D-B66E70BE068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745925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Schussfahrt: Auflösung BAW, Auflösung kommunale Berufsschule, Neue Strukturen</a:t>
            </a:r>
            <a:r>
              <a:rPr lang="de-DE" baseline="0" dirty="0" smtClean="0"/>
              <a:t> (Lernförderung, Aufnahmesystem, Öffentlichkeitsarbeit</a:t>
            </a:r>
            <a:r>
              <a:rPr lang="de-DE" baseline="0" smtClean="0"/>
              <a:t>, Raumplanung)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A2ED0F-AD31-4337-BF3D-B66E70BE0680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68230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Friedliche Zeiten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A2ED0F-AD31-4337-BF3D-B66E70BE0680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2954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Loyalität, Ausgeglichenheit,</a:t>
            </a:r>
            <a:r>
              <a:rPr lang="de-DE" baseline="0" dirty="0" smtClean="0"/>
              <a:t> Jetzt schlafen wir eine Nacht darüber, Vision, Humor</a:t>
            </a:r>
            <a:r>
              <a:rPr lang="de-DE" baseline="0" smtClean="0"/>
              <a:t>, Kooperation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A2ED0F-AD31-4337-BF3D-B66E70BE0680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78836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Loyalität, Ausgeglichenheit,</a:t>
            </a:r>
            <a:r>
              <a:rPr lang="de-DE" baseline="0" dirty="0" smtClean="0"/>
              <a:t> Jetzt schlafen wir eine Nacht darüber, Vision, Humor</a:t>
            </a:r>
            <a:r>
              <a:rPr lang="de-DE" baseline="0" smtClean="0"/>
              <a:t>, Kooperation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A2ED0F-AD31-4337-BF3D-B66E70BE0680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401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10" descr="IMG_4001.jpg"/>
          <p:cNvPicPr>
            <a:picLocks noChangeAspect="1"/>
          </p:cNvPicPr>
          <p:nvPr userDrawn="1"/>
        </p:nvPicPr>
        <p:blipFill>
          <a:blip r:embed="rId2"/>
          <a:srcRect t="-2"/>
          <a:stretch>
            <a:fillRect/>
          </a:stretch>
        </p:blipFill>
        <p:spPr bwMode="auto">
          <a:xfrm>
            <a:off x="3976688" y="5578475"/>
            <a:ext cx="1903412" cy="128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Bild 6" descr="DSC04477_Gelbminus.jp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849438" y="5584825"/>
            <a:ext cx="2127250" cy="128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Bild 29" descr="IMG_4025.jp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19775" y="3089275"/>
            <a:ext cx="3332163" cy="376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Bild 15" descr="HoGa02.jpg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5807075" y="1663700"/>
            <a:ext cx="3336925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Bild 3" descr="IMG_4440.jpg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0" y="1663700"/>
            <a:ext cx="3976688" cy="392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uppierung 21"/>
          <p:cNvGrpSpPr>
            <a:grpSpLocks/>
          </p:cNvGrpSpPr>
          <p:nvPr userDrawn="1"/>
        </p:nvGrpSpPr>
        <p:grpSpPr bwMode="auto">
          <a:xfrm>
            <a:off x="296863" y="1663700"/>
            <a:ext cx="5522912" cy="1425575"/>
            <a:chOff x="297063" y="1663670"/>
            <a:chExt cx="5918999" cy="1931045"/>
          </a:xfrm>
        </p:grpSpPr>
        <p:pic>
          <p:nvPicPr>
            <p:cNvPr id="11" name="Bild 16" descr="Flaeche.png"/>
            <p:cNvPicPr>
              <a:picLocks noChangeAspect="1"/>
            </p:cNvPicPr>
            <p:nvPr userDrawn="1"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97063" y="1663670"/>
              <a:ext cx="5918999" cy="19310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Bild 20" descr="Flaeche.png"/>
            <p:cNvPicPr>
              <a:picLocks noChangeAspect="1"/>
            </p:cNvPicPr>
            <p:nvPr userDrawn="1"/>
          </p:nvPicPr>
          <p:blipFill>
            <a:blip r:embed="rId7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297063" y="1663670"/>
              <a:ext cx="5918999" cy="19310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6" name="Bild 4" descr="DSC04705.jpg"/>
          <p:cNvPicPr>
            <a:picLocks noChangeAspect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0" y="5584825"/>
            <a:ext cx="1849438" cy="128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Bild 5" descr="Metall17.jpg"/>
          <p:cNvPicPr>
            <a:picLocks noChangeAspect="1"/>
          </p:cNvPicPr>
          <p:nvPr userDrawn="1"/>
        </p:nvPicPr>
        <p:blipFill>
          <a:blip r:embed="rId9"/>
          <a:srcRect/>
          <a:stretch>
            <a:fillRect/>
          </a:stretch>
        </p:blipFill>
        <p:spPr bwMode="auto">
          <a:xfrm>
            <a:off x="5819775" y="1663700"/>
            <a:ext cx="3324225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Bild 8" descr="DSC04874.jpg"/>
          <p:cNvPicPr>
            <a:picLocks noChangeAspect="1"/>
          </p:cNvPicPr>
          <p:nvPr userDrawn="1"/>
        </p:nvPicPr>
        <p:blipFill>
          <a:blip r:embed="rId10"/>
          <a:srcRect/>
          <a:stretch>
            <a:fillRect/>
          </a:stretch>
        </p:blipFill>
        <p:spPr bwMode="auto">
          <a:xfrm>
            <a:off x="3976688" y="4354513"/>
            <a:ext cx="1843087" cy="123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Bild 9" descr="DSC04353.jpg"/>
          <p:cNvPicPr>
            <a:picLocks noChangeAspect="1"/>
          </p:cNvPicPr>
          <p:nvPr userDrawn="1"/>
        </p:nvPicPr>
        <p:blipFill>
          <a:blip r:embed="rId11"/>
          <a:srcRect/>
          <a:stretch>
            <a:fillRect/>
          </a:stretch>
        </p:blipFill>
        <p:spPr bwMode="auto">
          <a:xfrm>
            <a:off x="3976688" y="3089275"/>
            <a:ext cx="1843087" cy="126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2432" y="1836940"/>
            <a:ext cx="5172212" cy="979105"/>
          </a:xfrm>
          <a:prstGeom prst="rect">
            <a:avLst/>
          </a:prstGeom>
        </p:spPr>
        <p:txBody>
          <a:bodyPr/>
          <a:lstStyle>
            <a:lvl1pPr algn="l">
              <a:defRPr sz="3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Titelmasterformat durch Klicken bearbeiten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893" y="374841"/>
            <a:ext cx="1260348" cy="115214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56E8E-001F-4086-BF1D-3F3CA82C0334}" type="datetime3">
              <a:rPr lang="de-DE"/>
              <a:pPr>
                <a:defRPr/>
              </a:pPr>
              <a:t>12/07/19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09403B-D9C3-4C89-9637-5594F5B8D49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D2D30-30EA-47A9-85B8-9AD47950DDFE}" type="datetime3">
              <a:rPr lang="de-DE"/>
              <a:pPr>
                <a:defRPr/>
              </a:pPr>
              <a:t>12/07/19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DBDDE-0559-4A9E-8737-8EEF79B3950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AE1AEBE2-B6C5-4F5C-BEE6-162DFCF6237C}" type="datetime3">
              <a:rPr lang="de-DE"/>
              <a:pPr/>
              <a:t>12/07/19</a:t>
            </a:fld>
            <a:endParaRPr lang="de-DE"/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03FAAB8-5875-4F68-A0AE-5E68F2EC2206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4B2A1EA-2E86-4254-8D91-806D125CFDA9}" type="datetime3">
              <a:rPr lang="de-DE"/>
              <a:pPr/>
              <a:t>12/07/19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A60E6E-2024-4A46-9673-82D6569A8854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5B7A1C2-891B-49F9-A013-39072831C192}" type="datetime3">
              <a:rPr lang="de-DE"/>
              <a:pPr/>
              <a:t>12/07/19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B89017-AE28-421A-8605-9BAC5FB24ABD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3AECA6-7033-45D9-8D5C-E88689DA6F15}" type="datetime3">
              <a:rPr lang="de-DE"/>
              <a:pPr/>
              <a:t>12/07/19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99E869-F23A-44EA-810C-5C55BFEF43B9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316BD5-E0E2-45EF-B042-8E812C6BE725}" type="datetime3">
              <a:rPr lang="de-DE"/>
              <a:pPr/>
              <a:t>12/07/19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DDA950-29BC-4EBA-98B7-F2637EC6C9D4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7174DA-6315-43EC-92B0-B17FC8E52A20}" type="datetime3">
              <a:rPr lang="de-DE"/>
              <a:pPr/>
              <a:t>12/07/19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EB7B1B-8A2E-40CD-AE2D-4D8B2D824D84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DB5622A-EA6D-48ED-BCFC-543620B24CF8}" type="datetime3">
              <a:rPr lang="de-DE"/>
              <a:pPr/>
              <a:t>12/07/19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F2E861-95BF-4281-BDDE-E170E984C3D3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5E7FBF4-2170-4CDA-A425-AD410B4A523A}" type="datetime3">
              <a:rPr lang="de-DE"/>
              <a:pPr/>
              <a:t>12/07/19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A2497F-8A09-4EDB-B0E0-FA2298C890E8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8"/>
          <p:cNvSpPr txBox="1"/>
          <p:nvPr userDrawn="1"/>
        </p:nvSpPr>
        <p:spPr>
          <a:xfrm>
            <a:off x="341313" y="6376988"/>
            <a:ext cx="2554287" cy="2476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aseline="0" dirty="0" smtClean="0">
                <a:latin typeface="+mn-lt"/>
                <a:cs typeface="+mn-cs"/>
              </a:rPr>
              <a:t>Alfred-Welker-Berufsschule</a:t>
            </a:r>
            <a:endParaRPr lang="de-DE" sz="1000" dirty="0">
              <a:latin typeface="+mn-lt"/>
              <a:cs typeface="+mn-cs"/>
            </a:endParaRPr>
          </a:p>
        </p:txBody>
      </p:sp>
      <p:cxnSp>
        <p:nvCxnSpPr>
          <p:cNvPr id="6" name="Gerade Verbindung 17"/>
          <p:cNvCxnSpPr/>
          <p:nvPr userDrawn="1"/>
        </p:nvCxnSpPr>
        <p:spPr>
          <a:xfrm>
            <a:off x="7953375" y="6500813"/>
            <a:ext cx="5254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0213" y="1654175"/>
            <a:ext cx="8286749" cy="3214739"/>
          </a:xfrm>
        </p:spPr>
        <p:txBody>
          <a:bodyPr/>
          <a:lstStyle>
            <a:lvl1pPr>
              <a:defRPr sz="28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9" name="Datumsplatzhalter 3"/>
          <p:cNvSpPr>
            <a:spLocks noGrp="1"/>
          </p:cNvSpPr>
          <p:nvPr>
            <p:ph type="dt" sz="half" idx="10"/>
          </p:nvPr>
        </p:nvSpPr>
        <p:spPr>
          <a:xfrm>
            <a:off x="7005638" y="6303963"/>
            <a:ext cx="1117600" cy="365125"/>
          </a:xfrm>
        </p:spPr>
        <p:txBody>
          <a:bodyPr/>
          <a:lstStyle>
            <a:lvl1pPr>
              <a:defRPr sz="10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0F4D53FE-7677-407B-AC87-AE53EFB39A80}" type="datetime3">
              <a:rPr lang="de-DE"/>
              <a:pPr>
                <a:defRPr/>
              </a:pPr>
              <a:t>12/07/19</a:t>
            </a:fld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8064500" y="6303963"/>
            <a:ext cx="727075" cy="365125"/>
          </a:xfrm>
        </p:spPr>
        <p:txBody>
          <a:bodyPr/>
          <a:lstStyle>
            <a:lvl1pPr>
              <a:defRPr sz="10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81A5EB3-A83B-49B3-B7C0-675575F111C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064" y="403606"/>
            <a:ext cx="1260348" cy="11521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071751D-FDC0-46C3-8085-8F0DC1F4C96B}" type="datetime3">
              <a:rPr lang="de-DE"/>
              <a:pPr/>
              <a:t>12/07/19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B6B138-90E3-41E1-8CE8-CBF2CDF8D2F2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07F98C-6ACF-4192-8DA8-E22F54FAB146}" type="datetime3">
              <a:rPr lang="de-DE"/>
              <a:pPr/>
              <a:t>12/07/19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A8E63C-0D41-4AC7-B48F-EFF829C4A715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455BCE-3E8E-48B8-BCE3-738522313E24}" type="datetime3">
              <a:rPr lang="de-DE"/>
              <a:pPr/>
              <a:t>12/07/19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D0448E-6BD6-4056-AAD9-3210777D134B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0B3F25-F41D-4084-9321-D51F3BE10B0E}" type="datetime3">
              <a:rPr lang="de-DE"/>
              <a:pPr/>
              <a:t>12/07/19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8B2C91-7D1E-43D9-AB35-7A89763B6A83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F6EF2C1-3A62-493F-9D37-7E4AC971C94A}" type="datetime3">
              <a:rPr lang="de-DE"/>
              <a:pPr/>
              <a:t>12/07/19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5C6BEF-3CE4-400D-9CB9-45DC271E9BFC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6642096-BC72-4045-ABC2-0046B271EC42}" type="datetime3">
              <a:rPr lang="de-DE"/>
              <a:pPr/>
              <a:t>12/07/19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E1541A-3B8F-4E12-B907-11578365E8DB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0AB873-477D-40C2-A841-F1318A10C947}" type="datetime3">
              <a:rPr lang="de-DE"/>
              <a:pPr/>
              <a:t>12/07/19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EC71EA-3D5A-4B87-B24B-C39ADB2C6EFA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13D86A1-F091-4A77-9A98-5CCCCAFC70F4}" type="datetime3">
              <a:rPr lang="de-DE"/>
              <a:pPr/>
              <a:t>12/07/19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122037-C564-420D-A9A8-C1348A5BD00F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630B713-ED57-409C-8D17-D451381A5BF6}" type="datetime3">
              <a:rPr lang="de-DE"/>
              <a:pPr/>
              <a:t>12/07/19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5B591D-9BFE-4872-8336-67C323218CE9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8ABAA9A-8B51-4D1A-B92B-8B536C5D8041}" type="datetime3">
              <a:rPr lang="de-DE"/>
              <a:pPr/>
              <a:t>12/07/19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B0B491-B21A-4F1A-BB6E-A5097F6DD5E0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782EC-FBA7-4AA1-8C97-7207F57EA19D}" type="datetime3">
              <a:rPr lang="de-DE"/>
              <a:pPr>
                <a:defRPr/>
              </a:pPr>
              <a:t>12/07/19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738D4-2073-4192-870B-2FD56A76131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B67CD5-435C-4DC7-85B5-67B3A8F311B7}" type="datetime3">
              <a:rPr lang="de-DE"/>
              <a:pPr/>
              <a:t>12/07/19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8CC71F-1FBD-4430-A997-7D8ACF2EF7B3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C4B8B7-F2BE-4703-B3F4-563EDAD96984}" type="datetime3">
              <a:rPr lang="de-DE"/>
              <a:pPr/>
              <a:t>12/07/19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B9AE41-8ADC-486E-91DF-839355775C61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C445B33-F187-4221-A462-374DB4FE20DF}" type="datetime3">
              <a:rPr lang="de-DE"/>
              <a:pPr/>
              <a:t>12/07/19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72737D-C176-4ACD-9901-5509497E65C8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4F74C16-9B2F-4AD2-A28F-C4C65B93EE8B}" type="datetime3">
              <a:rPr lang="de-DE"/>
              <a:pPr/>
              <a:t>12/07/19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D04432-28E3-4FC8-9D9E-33FCC77E7394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86E65-B511-8348-AA25-5A955887FE05}" type="datetimeFigureOut">
              <a:rPr lang="de-DE"/>
              <a:pPr>
                <a:defRPr/>
              </a:pPr>
              <a:t>12.07.2019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199A5-79F2-4194-BD23-29073061CA1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86E65-B511-8348-AA25-5A955887FE05}" type="datetimeFigureOut">
              <a:rPr lang="de-DE"/>
              <a:pPr>
                <a:defRPr/>
              </a:pPr>
              <a:t>12.07.2019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980A61-72C2-4D66-B98B-8E9798D6C23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86E65-B511-8348-AA25-5A955887FE05}" type="datetimeFigureOut">
              <a:rPr lang="de-DE"/>
              <a:pPr>
                <a:defRPr/>
              </a:pPr>
              <a:t>12.07.2019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DEF23-179F-4269-BFFD-37F7E391F4F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86E65-B511-8348-AA25-5A955887FE05}" type="datetimeFigureOut">
              <a:rPr lang="de-DE"/>
              <a:pPr>
                <a:defRPr/>
              </a:pPr>
              <a:t>12.07.2019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B45E8C-E9FD-4CF5-B8BA-EC75EF1E44F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86E65-B511-8348-AA25-5A955887FE05}" type="datetimeFigureOut">
              <a:rPr lang="de-DE"/>
              <a:pPr>
                <a:defRPr/>
              </a:pPr>
              <a:t>12.07.2019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387AF-3001-44D4-9304-8EA8990326B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86E65-B511-8348-AA25-5A955887FE05}" type="datetimeFigureOut">
              <a:rPr lang="de-DE"/>
              <a:pPr>
                <a:defRPr/>
              </a:pPr>
              <a:t>12.07.2019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28DE8-6FAC-4B46-8269-4223F46DA2B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B702CD-5503-46D9-B02E-513B90813C1A}" type="datetime3">
              <a:rPr lang="de-DE"/>
              <a:pPr>
                <a:defRPr/>
              </a:pPr>
              <a:t>12/07/19</a:t>
            </a:fld>
            <a:endParaRPr lang="de-DE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46214-18EF-4D39-9647-228D8F7878E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86E65-B511-8348-AA25-5A955887FE05}" type="datetimeFigureOut">
              <a:rPr lang="de-DE"/>
              <a:pPr>
                <a:defRPr/>
              </a:pPr>
              <a:t>12.07.2019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1D321E-774B-4F8F-B579-D9A50819D8C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86E65-B511-8348-AA25-5A955887FE05}" type="datetimeFigureOut">
              <a:rPr lang="de-DE"/>
              <a:pPr>
                <a:defRPr/>
              </a:pPr>
              <a:t>12.07.2019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0A4D4-AB40-41B6-99E8-1AC28568295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86E65-B511-8348-AA25-5A955887FE05}" type="datetimeFigureOut">
              <a:rPr lang="de-DE"/>
              <a:pPr>
                <a:defRPr/>
              </a:pPr>
              <a:t>12.07.2019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7BE1E-57EE-49E1-89A9-2B482A73AB7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86E65-B511-8348-AA25-5A955887FE05}" type="datetimeFigureOut">
              <a:rPr lang="de-DE"/>
              <a:pPr>
                <a:defRPr/>
              </a:pPr>
              <a:t>12.07.2019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394E1-C686-43E2-9334-5E5702EC0EE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86E65-B511-8348-AA25-5A955887FE05}" type="datetimeFigureOut">
              <a:rPr lang="de-DE"/>
              <a:pPr>
                <a:defRPr/>
              </a:pPr>
              <a:t>12.07.2019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75B27-4301-4552-BB22-54C24F09694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AC84FE-B37C-4E23-8702-951E1F74931A}" type="datetime3">
              <a:rPr lang="de-DE"/>
              <a:pPr>
                <a:defRPr/>
              </a:pPr>
              <a:t>12/07/19</a:t>
            </a:fld>
            <a:endParaRPr lang="de-DE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1F689-C515-4B3E-9D16-580FEC5BA69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9FC517-A4C8-4F32-BA13-334D865E2A33}" type="datetime3">
              <a:rPr lang="de-DE"/>
              <a:pPr>
                <a:defRPr/>
              </a:pPr>
              <a:t>12/07/19</a:t>
            </a:fld>
            <a:endParaRPr lang="de-DE" dirty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0F148-6BEE-4BD9-982A-D92A52A8A23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E9949-404D-4249-AB5B-B0A9CB0A38D1}" type="datetime3">
              <a:rPr lang="de-DE"/>
              <a:pPr>
                <a:defRPr/>
              </a:pPr>
              <a:t>12/07/19</a:t>
            </a:fld>
            <a:endParaRPr lang="de-DE" dirty="0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05054-68E3-4CC0-926F-4041850AEFC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F6758-D52D-4D3F-974B-B191991EB456}" type="datetime3">
              <a:rPr lang="de-DE"/>
              <a:pPr>
                <a:defRPr/>
              </a:pPr>
              <a:t>12/07/19</a:t>
            </a:fld>
            <a:endParaRPr lang="de-DE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657780-C304-42EB-BF24-C010EABDFF3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BBF41-FF7D-430A-87BD-31059CF3971B}" type="datetime3">
              <a:rPr lang="de-DE"/>
              <a:pPr>
                <a:defRPr/>
              </a:pPr>
              <a:t>12/07/19</a:t>
            </a:fld>
            <a:endParaRPr lang="de-DE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DB3D6-7AE5-48E0-B603-265E7AE2600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333375" y="1519238"/>
            <a:ext cx="828675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F6A4258-572A-4BC9-943D-D27D3B338364}" type="datetime3">
              <a:rPr lang="de-DE"/>
              <a:pPr>
                <a:defRPr/>
              </a:pPr>
              <a:t>12/07/19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D8A7EF8-3EAD-4466-9A37-FB25DE2B9AE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674" r:id="rId3"/>
    <p:sldLayoutId id="2147483673" r:id="rId4"/>
    <p:sldLayoutId id="2147483672" r:id="rId5"/>
    <p:sldLayoutId id="2147483671" r:id="rId6"/>
    <p:sldLayoutId id="2147483670" r:id="rId7"/>
    <p:sldLayoutId id="2147483669" r:id="rId8"/>
    <p:sldLayoutId id="2147483668" r:id="rId9"/>
    <p:sldLayoutId id="2147483667" r:id="rId10"/>
    <p:sldLayoutId id="2147483666" r:id="rId11"/>
  </p:sldLayoutIdLst>
  <p:hf hdr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itchFamily="34" charset="0"/>
        </a:defRPr>
      </a:lvl9pPr>
    </p:titleStyle>
    <p:bodyStyle>
      <a:lvl1pPr algn="l" defTabSz="457200" rtl="0" fontAlgn="base">
        <a:spcBef>
          <a:spcPct val="20000"/>
        </a:spcBef>
        <a:spcAft>
          <a:spcPct val="0"/>
        </a:spcAft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fontAlgn="base">
        <a:spcBef>
          <a:spcPct val="20000"/>
        </a:spcBef>
        <a:spcAft>
          <a:spcPct val="0"/>
        </a:spcAft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fontAlgn="base">
        <a:spcBef>
          <a:spcPct val="20000"/>
        </a:spcBef>
        <a:spcAft>
          <a:spcPct val="0"/>
        </a:spcAft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fontAlgn="base">
        <a:spcBef>
          <a:spcPct val="20000"/>
        </a:spcBef>
        <a:spcAft>
          <a:spcPct val="0"/>
        </a:spcAft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fontAlgn="base">
        <a:spcBef>
          <a:spcPct val="20000"/>
        </a:spcBef>
        <a:spcAft>
          <a:spcPct val="0"/>
        </a:spcAft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F819D8E4-89DD-4BB1-B86B-ACE45F491ECF}" type="datetime3">
              <a:rPr lang="de-DE"/>
              <a:pPr/>
              <a:t>12/07/19</a:t>
            </a:fld>
            <a:endParaRPr lang="de-DE"/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de-DE"/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A3CD3A8-61BC-4120-803A-6C841870B6F4}" type="slidenum">
              <a:rPr lang="de-DE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90574526-3FD2-4AE5-A33B-4C527AA15C41}" type="datetime3">
              <a:rPr lang="de-DE"/>
              <a:pPr/>
              <a:t>12/07/19</a:t>
            </a:fld>
            <a:endParaRPr lang="de-DE"/>
          </a:p>
        </p:txBody>
      </p:sp>
      <p:sp>
        <p:nvSpPr>
          <p:cNvPr id="358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de-DE"/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8AB5E4E-AC2A-4065-8AA1-9EDF60CFFB29}" type="slidenum">
              <a:rPr lang="de-DE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1331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9986E65-B511-8348-AA25-5A955887FE05}" type="datetimeFigureOut">
              <a:rPr lang="de-DE"/>
              <a:pPr>
                <a:defRPr/>
              </a:pPr>
              <a:t>12.07.2019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72D40A1-CE7D-4EA3-B4B4-D08FE85E4AF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4" r:id="rId2"/>
    <p:sldLayoutId id="2147483683" r:id="rId3"/>
    <p:sldLayoutId id="2147483682" r:id="rId4"/>
    <p:sldLayoutId id="2147483681" r:id="rId5"/>
    <p:sldLayoutId id="2147483680" r:id="rId6"/>
    <p:sldLayoutId id="2147483679" r:id="rId7"/>
    <p:sldLayoutId id="2147483678" r:id="rId8"/>
    <p:sldLayoutId id="2147483677" r:id="rId9"/>
    <p:sldLayoutId id="2147483676" r:id="rId10"/>
    <p:sldLayoutId id="2147483675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fred-welker-berufsschule.de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ilona.rosin@alfred-welker-berufsschule.de" TargetMode="External"/><Relationship Id="rId2" Type="http://schemas.openxmlformats.org/officeDocument/2006/relationships/hyperlink" Target="mailto:ilona.rosin@bezirk-mittelfranken.d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wilhelm.gehr@alfred-welker-berufsschule.d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el 1"/>
          <p:cNvSpPr>
            <a:spLocks noGrp="1"/>
          </p:cNvSpPr>
          <p:nvPr>
            <p:ph type="ctrTitle"/>
          </p:nvPr>
        </p:nvSpPr>
        <p:spPr bwMode="auto">
          <a:xfrm>
            <a:off x="512763" y="1836738"/>
            <a:ext cx="5797550" cy="97948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dirty="0" smtClean="0">
                <a:latin typeface="Arial" charset="0"/>
                <a:cs typeface="Arial" charset="0"/>
              </a:rPr>
              <a:t>Austauschtreffen</a:t>
            </a:r>
            <a:br>
              <a:rPr lang="de-DE" dirty="0" smtClean="0">
                <a:latin typeface="Arial" charset="0"/>
                <a:cs typeface="Arial" charset="0"/>
              </a:rPr>
            </a:br>
            <a:r>
              <a:rPr lang="de-DE" dirty="0" smtClean="0">
                <a:latin typeface="Arial" charset="0"/>
                <a:cs typeface="Arial" charset="0"/>
              </a:rPr>
              <a:t>2019 - 2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Datumsplatzhalter 2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598ACB2-D437-4E46-B944-B937BDF5B563}" type="datetime3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12/07/19</a:t>
            </a:fld>
            <a:endParaRPr lang="de-DE">
              <a:cs typeface="Arial" charset="0"/>
            </a:endParaRPr>
          </a:p>
        </p:txBody>
      </p:sp>
      <p:sp>
        <p:nvSpPr>
          <p:cNvPr id="29698" name="Foliennummernplatzhalt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9AA7FD8-AFDB-4742-9B5E-385E81F6204B}" type="slidenum">
              <a:rPr lang="de-DE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de-DE">
              <a:cs typeface="Arial" charset="0"/>
            </a:endParaRPr>
          </a:p>
        </p:txBody>
      </p:sp>
      <p:sp>
        <p:nvSpPr>
          <p:cNvPr id="5" name="Inhaltsplatzhalter 1"/>
          <p:cNvSpPr>
            <a:spLocks noGrp="1"/>
          </p:cNvSpPr>
          <p:nvPr>
            <p:ph idx="1"/>
          </p:nvPr>
        </p:nvSpPr>
        <p:spPr>
          <a:xfrm>
            <a:off x="879773" y="844868"/>
            <a:ext cx="4020031" cy="645405"/>
          </a:xfrm>
        </p:spPr>
        <p:txBody>
          <a:bodyPr/>
          <a:lstStyle/>
          <a:p>
            <a:r>
              <a:rPr lang="de-DE" dirty="0" smtClean="0"/>
              <a:t>Programm</a:t>
            </a:r>
          </a:p>
        </p:txBody>
      </p:sp>
      <p:sp>
        <p:nvSpPr>
          <p:cNvPr id="4" name="Rechteck 3"/>
          <p:cNvSpPr/>
          <p:nvPr/>
        </p:nvSpPr>
        <p:spPr>
          <a:xfrm>
            <a:off x="948904" y="1784563"/>
            <a:ext cx="749635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92D050"/>
              </a:buClr>
              <a:buFont typeface="Wingdings 3" panose="05040102010807070707" pitchFamily="18" charset="2"/>
              <a:buChar char="y"/>
            </a:pPr>
            <a:r>
              <a:rPr lang="de-DE" sz="2800" dirty="0" smtClean="0"/>
              <a:t>Begrüßung</a:t>
            </a:r>
          </a:p>
          <a:p>
            <a:pPr marL="457200" indent="-457200">
              <a:buClr>
                <a:srgbClr val="92D050"/>
              </a:buClr>
              <a:buFont typeface="Wingdings 3" panose="05040102010807070707" pitchFamily="18" charset="2"/>
              <a:buChar char="y"/>
            </a:pPr>
            <a:r>
              <a:rPr lang="de-DE" sz="2800" dirty="0" smtClean="0"/>
              <a:t>Aufnahmemodalitäten</a:t>
            </a:r>
          </a:p>
          <a:p>
            <a:pPr marL="457200" indent="-457200">
              <a:buClr>
                <a:srgbClr val="92D050"/>
              </a:buClr>
              <a:buFont typeface="Wingdings 3" panose="05040102010807070707" pitchFamily="18" charset="2"/>
              <a:buChar char="y"/>
            </a:pPr>
            <a:r>
              <a:rPr lang="de-DE" sz="2800" dirty="0" smtClean="0"/>
              <a:t>Stundenplan und Einladung der Jugendlichen</a:t>
            </a:r>
          </a:p>
          <a:p>
            <a:pPr marL="457200" indent="-457200">
              <a:buClr>
                <a:srgbClr val="92D050"/>
              </a:buClr>
              <a:buFont typeface="Wingdings 3" panose="05040102010807070707" pitchFamily="18" charset="2"/>
              <a:buChar char="y"/>
            </a:pPr>
            <a:r>
              <a:rPr lang="de-DE" sz="2800" dirty="0"/>
              <a:t>Informationen aus den Fachbereichen</a:t>
            </a:r>
          </a:p>
          <a:p>
            <a:pPr marL="457200" indent="-457200">
              <a:buClr>
                <a:srgbClr val="92D050"/>
              </a:buClr>
              <a:buFont typeface="Wingdings 3" panose="05040102010807070707" pitchFamily="18" charset="2"/>
              <a:buChar char="y"/>
            </a:pPr>
            <a:r>
              <a:rPr lang="de-DE" sz="2800" dirty="0" smtClean="0"/>
              <a:t>Förderpläne</a:t>
            </a:r>
          </a:p>
          <a:p>
            <a:pPr marL="457200" indent="-457200">
              <a:buClr>
                <a:srgbClr val="92D050"/>
              </a:buClr>
              <a:buFont typeface="Wingdings 3" panose="05040102010807070707" pitchFamily="18" charset="2"/>
              <a:buChar char="y"/>
            </a:pPr>
            <a:r>
              <a:rPr lang="de-DE" sz="2800" dirty="0" smtClean="0"/>
              <a:t>Organisatorisches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099493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4D53FE-7677-407B-AC87-AE53EFB39A80}" type="datetime3">
              <a:rPr lang="de-DE" smtClean="0"/>
              <a:pPr>
                <a:defRPr/>
              </a:pPr>
              <a:t>12/07/19</a:t>
            </a:fld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81A5EB3-A83B-49B3-B7C0-675575F111C9}" type="slidenum">
              <a:rPr lang="de-DE" smtClean="0"/>
              <a:pPr>
                <a:defRPr/>
              </a:pPr>
              <a:t>3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522514" y="2377440"/>
            <a:ext cx="738790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Die Datenübermittlung erfolgt wie in den Vorjahren über den Login -Bereich für Bildungsträger auf unserer Internet Seite.</a:t>
            </a:r>
          </a:p>
          <a:p>
            <a:endParaRPr lang="de-DE" dirty="0"/>
          </a:p>
          <a:p>
            <a:r>
              <a:rPr lang="de-DE" dirty="0" smtClean="0">
                <a:hlinkClick r:id="rId3"/>
              </a:rPr>
              <a:t>https://www.alfred-welker-berufsschule.de/</a:t>
            </a:r>
            <a:endParaRPr lang="de-DE" dirty="0" smtClean="0"/>
          </a:p>
          <a:p>
            <a:endParaRPr lang="de-DE" dirty="0"/>
          </a:p>
          <a:p>
            <a:r>
              <a:rPr lang="de-DE" dirty="0" smtClean="0"/>
              <a:t>Aktuelle Anmeldeformulare für die Berufsschule finden Sie auf unserer Internetseite.</a:t>
            </a:r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6" name="Inhaltsplatzhalter 1"/>
          <p:cNvSpPr>
            <a:spLocks noGrp="1"/>
          </p:cNvSpPr>
          <p:nvPr>
            <p:ph idx="1"/>
          </p:nvPr>
        </p:nvSpPr>
        <p:spPr>
          <a:xfrm>
            <a:off x="522514" y="844868"/>
            <a:ext cx="4020031" cy="645405"/>
          </a:xfrm>
        </p:spPr>
        <p:txBody>
          <a:bodyPr/>
          <a:lstStyle/>
          <a:p>
            <a:r>
              <a:rPr lang="de-DE" dirty="0" smtClean="0"/>
              <a:t>Aufnahmemodalitäten</a:t>
            </a:r>
          </a:p>
        </p:txBody>
      </p:sp>
    </p:spTree>
    <p:extLst>
      <p:ext uri="{BB962C8B-B14F-4D97-AF65-F5344CB8AC3E}">
        <p14:creationId xmlns:p14="http://schemas.microsoft.com/office/powerpoint/2010/main" val="177791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4D53FE-7677-407B-AC87-AE53EFB39A80}" type="datetime3">
              <a:rPr lang="de-DE" smtClean="0"/>
              <a:pPr>
                <a:defRPr/>
              </a:pPr>
              <a:t>12/07/19</a:t>
            </a:fld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81A5EB3-A83B-49B3-B7C0-675575F111C9}" type="slidenum">
              <a:rPr lang="de-DE" smtClean="0"/>
              <a:pPr>
                <a:defRPr/>
              </a:pPr>
              <a:t>4</a:t>
            </a:fld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575070" y="531546"/>
            <a:ext cx="6430568" cy="1089024"/>
          </a:xfrm>
        </p:spPr>
        <p:txBody>
          <a:bodyPr/>
          <a:lstStyle/>
          <a:p>
            <a:r>
              <a:rPr lang="de-DE" dirty="0" smtClean="0"/>
              <a:t>Stundenplan und</a:t>
            </a:r>
          </a:p>
          <a:p>
            <a:r>
              <a:rPr lang="de-DE" dirty="0" smtClean="0"/>
              <a:t>Einladung der Jugendlichen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642796" y="2227153"/>
            <a:ext cx="81487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92D050"/>
              </a:buClr>
              <a:buFont typeface="Wingdings 3" panose="05040102010807070707" pitchFamily="18" charset="2"/>
              <a:buChar char=""/>
            </a:pPr>
            <a:r>
              <a:rPr lang="de-DE" dirty="0"/>
              <a:t>Sie Die </a:t>
            </a:r>
            <a:r>
              <a:rPr lang="de-DE" dirty="0" smtClean="0"/>
              <a:t>notwendigen Informationen für die Einladung der Jugendlichen erhalten über der Excel Datei stupla19.xlsx.</a:t>
            </a:r>
          </a:p>
          <a:p>
            <a:pPr marL="285750" indent="-285750">
              <a:buClr>
                <a:srgbClr val="92D050"/>
              </a:buClr>
              <a:buFont typeface="Wingdings 3" panose="05040102010807070707" pitchFamily="18" charset="2"/>
              <a:buChar char=""/>
            </a:pPr>
            <a:r>
              <a:rPr lang="de-DE" dirty="0" smtClean="0"/>
              <a:t>Für die 11. und 12. Jahrgangsstufe erhalten Sie die Informationen in der KW 30.</a:t>
            </a:r>
          </a:p>
          <a:p>
            <a:pPr marL="285750" indent="-285750">
              <a:buClr>
                <a:srgbClr val="92D050"/>
              </a:buClr>
              <a:buFont typeface="Wingdings 3" panose="05040102010807070707" pitchFamily="18" charset="2"/>
              <a:buChar char=""/>
            </a:pPr>
            <a:r>
              <a:rPr lang="de-DE" dirty="0" smtClean="0"/>
              <a:t>Für die 10. Jahrgangsstufe spätestens in der KW 34.</a:t>
            </a:r>
          </a:p>
          <a:p>
            <a:pPr marL="285750" indent="-285750">
              <a:buClr>
                <a:srgbClr val="92D050"/>
              </a:buClr>
              <a:buFont typeface="Wingdings 3" panose="05040102010807070707" pitchFamily="18" charset="2"/>
              <a:buChar char="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58087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670289" y="635273"/>
            <a:ext cx="2595425" cy="610054"/>
          </a:xfrm>
        </p:spPr>
        <p:txBody>
          <a:bodyPr/>
          <a:lstStyle/>
          <a:p>
            <a:r>
              <a:rPr lang="de-DE" dirty="0" smtClean="0"/>
              <a:t>Fachbereiche</a:t>
            </a:r>
          </a:p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4D53FE-7677-407B-AC87-AE53EFB39A80}" type="datetime3">
              <a:rPr lang="de-DE" smtClean="0"/>
              <a:pPr>
                <a:defRPr/>
              </a:pPr>
              <a:t>12/07/19</a:t>
            </a:fld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81A5EB3-A83B-49B3-B7C0-675575F111C9}" type="slidenum">
              <a:rPr lang="de-DE" smtClean="0"/>
              <a:pPr>
                <a:defRPr/>
              </a:pPr>
              <a:t>5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642796" y="2227153"/>
            <a:ext cx="814877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92D050"/>
              </a:buClr>
              <a:buFont typeface="Wingdings 3" panose="05040102010807070707" pitchFamily="18" charset="2"/>
              <a:buChar char=""/>
            </a:pPr>
            <a:r>
              <a:rPr lang="de-DE" dirty="0" smtClean="0"/>
              <a:t>Wirtschaft und Verwaltung</a:t>
            </a:r>
          </a:p>
          <a:p>
            <a:pPr marL="285750" indent="-285750">
              <a:buClr>
                <a:srgbClr val="92D050"/>
              </a:buClr>
              <a:buFont typeface="Wingdings 3" panose="05040102010807070707" pitchFamily="18" charset="2"/>
              <a:buChar char=""/>
            </a:pPr>
            <a:r>
              <a:rPr lang="de-DE" dirty="0" smtClean="0"/>
              <a:t>Metall</a:t>
            </a:r>
          </a:p>
          <a:p>
            <a:pPr marL="285750" indent="-285750">
              <a:buClr>
                <a:srgbClr val="92D050"/>
              </a:buClr>
              <a:buFont typeface="Wingdings 3" panose="05040102010807070707" pitchFamily="18" charset="2"/>
              <a:buChar char=""/>
            </a:pPr>
            <a:r>
              <a:rPr lang="de-DE" dirty="0" smtClean="0"/>
              <a:t>Hauswirtschaft</a:t>
            </a:r>
          </a:p>
          <a:p>
            <a:pPr marL="285750" indent="-285750">
              <a:buClr>
                <a:srgbClr val="92D050"/>
              </a:buClr>
              <a:buFont typeface="Wingdings 3" panose="05040102010807070707" pitchFamily="18" charset="2"/>
              <a:buChar char=""/>
            </a:pPr>
            <a:r>
              <a:rPr lang="de-DE" dirty="0" smtClean="0"/>
              <a:t>Maler</a:t>
            </a:r>
          </a:p>
          <a:p>
            <a:pPr marL="285750" indent="-285750">
              <a:buClr>
                <a:srgbClr val="92D050"/>
              </a:buClr>
              <a:buFont typeface="Wingdings 3" panose="05040102010807070707" pitchFamily="18" charset="2"/>
              <a:buChar char=""/>
            </a:pPr>
            <a:r>
              <a:rPr lang="de-DE" dirty="0" smtClean="0"/>
              <a:t>Gartenbau (Garten- und Landschaftsbau, Zierpflanzen</a:t>
            </a:r>
          </a:p>
          <a:p>
            <a:pPr marL="285750" indent="-285750">
              <a:buClr>
                <a:srgbClr val="92D050"/>
              </a:buClr>
              <a:buFont typeface="Wingdings 3" panose="05040102010807070707" pitchFamily="18" charset="2"/>
              <a:buChar char=""/>
            </a:pPr>
            <a:r>
              <a:rPr lang="de-DE" dirty="0" smtClean="0"/>
              <a:t>Gastronomie</a:t>
            </a:r>
          </a:p>
          <a:p>
            <a:pPr marL="285750" indent="-285750">
              <a:buClr>
                <a:srgbClr val="92D050"/>
              </a:buClr>
              <a:buFont typeface="Wingdings 3" panose="05040102010807070707" pitchFamily="18" charset="2"/>
              <a:buChar char="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81065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4D53FE-7677-407B-AC87-AE53EFB39A80}" type="datetime3">
              <a:rPr lang="de-DE" smtClean="0"/>
              <a:pPr>
                <a:defRPr/>
              </a:pPr>
              <a:t>12/07/19</a:t>
            </a:fld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81A5EB3-A83B-49B3-B7C0-675575F111C9}" type="slidenum">
              <a:rPr lang="de-DE" smtClean="0"/>
              <a:pPr>
                <a:defRPr/>
              </a:pPr>
              <a:t>6</a:t>
            </a:fld>
            <a:endParaRPr lang="de-DE" dirty="0"/>
          </a:p>
        </p:txBody>
      </p:sp>
      <p:sp>
        <p:nvSpPr>
          <p:cNvPr id="5" name="Inhaltsplatzhalter 1"/>
          <p:cNvSpPr>
            <a:spLocks noGrp="1"/>
          </p:cNvSpPr>
          <p:nvPr>
            <p:ph idx="1"/>
          </p:nvPr>
        </p:nvSpPr>
        <p:spPr>
          <a:xfrm>
            <a:off x="1350036" y="597756"/>
            <a:ext cx="4020031" cy="645405"/>
          </a:xfrm>
        </p:spPr>
        <p:txBody>
          <a:bodyPr/>
          <a:lstStyle/>
          <a:p>
            <a:r>
              <a:rPr lang="de-DE" dirty="0" smtClean="0"/>
              <a:t>Förderpläne</a:t>
            </a:r>
          </a:p>
        </p:txBody>
      </p:sp>
      <p:sp>
        <p:nvSpPr>
          <p:cNvPr id="6" name="Textfeld 5"/>
          <p:cNvSpPr txBox="1"/>
          <p:nvPr/>
        </p:nvSpPr>
        <p:spPr>
          <a:xfrm rot="19984122">
            <a:off x="1245139" y="3364735"/>
            <a:ext cx="1157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15.10.19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 rot="850017">
            <a:off x="3174521" y="3329796"/>
            <a:ext cx="1647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10.12.19</a:t>
            </a:r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 rot="20439470">
            <a:off x="5909094" y="3699128"/>
            <a:ext cx="1466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mtClean="0"/>
              <a:t>30.03.20</a:t>
            </a:r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950614" y="1490273"/>
            <a:ext cx="61382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92D050"/>
              </a:buClr>
              <a:buFont typeface="Wingdings 3" panose="05040102010807070707" pitchFamily="18" charset="2"/>
              <a:buChar char=""/>
            </a:pPr>
            <a:r>
              <a:rPr lang="de-DE" dirty="0" smtClean="0"/>
              <a:t>Es gibt neue Förderplanvorlagen mit einer Angleichung der Vorlagen für die Fachklassen an die Vorlagen der Berufsvorbereitung.</a:t>
            </a:r>
          </a:p>
          <a:p>
            <a:pPr marL="285750" indent="-285750">
              <a:buClr>
                <a:srgbClr val="92D050"/>
              </a:buClr>
              <a:buFont typeface="Wingdings 3" panose="05040102010807070707" pitchFamily="18" charset="2"/>
              <a:buChar char=""/>
            </a:pPr>
            <a:r>
              <a:rPr lang="de-DE" dirty="0" smtClean="0"/>
              <a:t>Die Förderpläne sind in digitaler Form abzugeben.</a:t>
            </a:r>
          </a:p>
          <a:p>
            <a:pPr marL="285750" indent="-285750">
              <a:buClr>
                <a:srgbClr val="92D050"/>
              </a:buClr>
              <a:buFont typeface="Wingdings 3" panose="05040102010807070707" pitchFamily="18" charset="2"/>
              <a:buChar char=""/>
            </a:pPr>
            <a:r>
              <a:rPr lang="de-DE" dirty="0" smtClean="0"/>
              <a:t>Termine für die Abgabe der Förderpläne: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4158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4D53FE-7677-407B-AC87-AE53EFB39A80}" type="datetime3">
              <a:rPr lang="de-DE" smtClean="0"/>
              <a:pPr>
                <a:defRPr/>
              </a:pPr>
              <a:t>12/07/19</a:t>
            </a:fld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81A5EB3-A83B-49B3-B7C0-675575F111C9}" type="slidenum">
              <a:rPr lang="de-DE" smtClean="0"/>
              <a:pPr>
                <a:defRPr/>
              </a:pPr>
              <a:t>7</a:t>
            </a:fld>
            <a:endParaRPr lang="de-DE" dirty="0"/>
          </a:p>
        </p:txBody>
      </p:sp>
      <p:sp>
        <p:nvSpPr>
          <p:cNvPr id="5" name="Inhaltsplatzhalter 1"/>
          <p:cNvSpPr>
            <a:spLocks noGrp="1"/>
          </p:cNvSpPr>
          <p:nvPr>
            <p:ph idx="1"/>
          </p:nvPr>
        </p:nvSpPr>
        <p:spPr>
          <a:xfrm>
            <a:off x="879773" y="844868"/>
            <a:ext cx="4020031" cy="645405"/>
          </a:xfrm>
        </p:spPr>
        <p:txBody>
          <a:bodyPr/>
          <a:lstStyle/>
          <a:p>
            <a:r>
              <a:rPr lang="de-DE" dirty="0" smtClean="0"/>
              <a:t>Organisatorisches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642796" y="2227153"/>
            <a:ext cx="81487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92D050"/>
              </a:buClr>
              <a:buFont typeface="Wingdings 3" panose="05040102010807070707" pitchFamily="18" charset="2"/>
              <a:buChar char=""/>
            </a:pPr>
            <a:r>
              <a:rPr lang="de-DE" dirty="0" smtClean="0"/>
              <a:t>Befreiungen nur über die Schulleitung</a:t>
            </a:r>
          </a:p>
          <a:p>
            <a:pPr marL="285750" indent="-285750">
              <a:buClr>
                <a:srgbClr val="92D050"/>
              </a:buClr>
              <a:buFont typeface="Wingdings 3" panose="05040102010807070707" pitchFamily="18" charset="2"/>
              <a:buChar char=""/>
            </a:pPr>
            <a:r>
              <a:rPr lang="de-DE" dirty="0" smtClean="0"/>
              <a:t>Kopien der Ausbildungsverträge / Aufhebungsverträge</a:t>
            </a:r>
          </a:p>
          <a:p>
            <a:pPr marL="285750" indent="-285750">
              <a:buClr>
                <a:srgbClr val="92D050"/>
              </a:buClr>
              <a:buFont typeface="Wingdings 3" panose="05040102010807070707" pitchFamily="18" charset="2"/>
              <a:buChar char=""/>
            </a:pPr>
            <a:r>
              <a:rPr lang="de-DE" dirty="0" smtClean="0"/>
              <a:t>Schriftliche Berufsschulanmeldungen zusätzlich zur </a:t>
            </a:r>
            <a:r>
              <a:rPr lang="de-DE" dirty="0" err="1" smtClean="0"/>
              <a:t>Einbuchung</a:t>
            </a:r>
            <a:endParaRPr lang="de-DE" dirty="0" smtClean="0"/>
          </a:p>
          <a:p>
            <a:pPr marL="285750" indent="-285750">
              <a:buClr>
                <a:srgbClr val="92D050"/>
              </a:buClr>
              <a:buFont typeface="Wingdings 3" panose="05040102010807070707" pitchFamily="18" charset="2"/>
              <a:buChar char=""/>
            </a:pPr>
            <a:r>
              <a:rPr lang="de-DE" dirty="0" err="1" smtClean="0"/>
              <a:t>Maßnahmebeginn</a:t>
            </a:r>
            <a:r>
              <a:rPr lang="de-DE" dirty="0" smtClean="0"/>
              <a:t> vermerken</a:t>
            </a:r>
          </a:p>
          <a:p>
            <a:pPr marL="285750" indent="-285750">
              <a:buClr>
                <a:srgbClr val="92D050"/>
              </a:buClr>
              <a:buFont typeface="Wingdings 3" panose="05040102010807070707" pitchFamily="18" charset="2"/>
              <a:buChar char=""/>
            </a:pPr>
            <a:r>
              <a:rPr lang="de-DE" dirty="0" smtClean="0"/>
              <a:t>Im Login Bereich für Bildungsträger finden Sie Bedarfslisten und Protokolle</a:t>
            </a:r>
          </a:p>
          <a:p>
            <a:pPr marL="285750" indent="-285750">
              <a:buClr>
                <a:srgbClr val="92D050"/>
              </a:buClr>
              <a:buFont typeface="Wingdings 3" panose="05040102010807070707" pitchFamily="18" charset="2"/>
              <a:buChar char="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63402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4D53FE-7677-407B-AC87-AE53EFB39A80}" type="datetime3">
              <a:rPr lang="de-DE" smtClean="0"/>
              <a:pPr>
                <a:defRPr/>
              </a:pPr>
              <a:t>12/07/19</a:t>
            </a:fld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81A5EB3-A83B-49B3-B7C0-675575F111C9}" type="slidenum">
              <a:rPr lang="de-DE" smtClean="0"/>
              <a:pPr>
                <a:defRPr/>
              </a:pPr>
              <a:t>8</a:t>
            </a:fld>
            <a:endParaRPr lang="de-DE" dirty="0"/>
          </a:p>
        </p:txBody>
      </p:sp>
      <p:sp>
        <p:nvSpPr>
          <p:cNvPr id="2" name="Rechteck 1"/>
          <p:cNvSpPr/>
          <p:nvPr/>
        </p:nvSpPr>
        <p:spPr>
          <a:xfrm>
            <a:off x="707366" y="889844"/>
            <a:ext cx="615063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Für die </a:t>
            </a:r>
            <a:r>
              <a:rPr lang="de-DE" dirty="0" smtClean="0"/>
              <a:t>Ausbildung und </a:t>
            </a:r>
            <a:r>
              <a:rPr lang="de-DE" dirty="0" err="1" smtClean="0"/>
              <a:t>BvB</a:t>
            </a:r>
            <a:r>
              <a:rPr lang="de-DE" dirty="0" smtClean="0"/>
              <a:t> Maßnahmen:</a:t>
            </a:r>
            <a:r>
              <a:rPr lang="de-DE" dirty="0"/>
              <a:t> </a:t>
            </a:r>
            <a:r>
              <a:rPr lang="de-DE" dirty="0" smtClean="0"/>
              <a:t>Ilona </a:t>
            </a:r>
            <a:r>
              <a:rPr lang="de-DE" dirty="0"/>
              <a:t>Rosin </a:t>
            </a:r>
            <a:endParaRPr lang="de-DE" dirty="0" smtClean="0"/>
          </a:p>
          <a:p>
            <a:r>
              <a:rPr lang="de-DE" dirty="0" smtClean="0">
                <a:hlinkClick r:id="rId2"/>
              </a:rPr>
              <a:t>ilona.rosin@bezirk-mittelfranken.de</a:t>
            </a:r>
            <a:endParaRPr lang="de-DE" dirty="0" smtClean="0"/>
          </a:p>
          <a:p>
            <a:r>
              <a:rPr lang="de-DE" dirty="0" smtClean="0"/>
              <a:t>In den Ferien: </a:t>
            </a:r>
            <a:r>
              <a:rPr lang="de-DE" dirty="0" smtClean="0">
                <a:hlinkClick r:id="rId3"/>
              </a:rPr>
              <a:t>ilona.rosin@alfred-welker-berufsschule.de</a:t>
            </a:r>
            <a:endParaRPr lang="de-DE" dirty="0"/>
          </a:p>
          <a:p>
            <a:endParaRPr lang="de-DE" dirty="0"/>
          </a:p>
          <a:p>
            <a:r>
              <a:rPr lang="de-DE" dirty="0" smtClean="0"/>
              <a:t>Für </a:t>
            </a:r>
            <a:r>
              <a:rPr lang="de-DE" dirty="0"/>
              <a:t>Fragen der Anmeldung (insbesondere in den Sommerferien) und technische Fragen:</a:t>
            </a:r>
          </a:p>
          <a:p>
            <a:r>
              <a:rPr lang="de-DE" dirty="0"/>
              <a:t>Wilhelm Gehr </a:t>
            </a:r>
            <a:r>
              <a:rPr lang="de-DE" dirty="0" smtClean="0">
                <a:hlinkClick r:id="rId4"/>
              </a:rPr>
              <a:t>wilhelm.gehr@alfred-welker-berufsschule.de</a:t>
            </a:r>
            <a:r>
              <a:rPr lang="de-DE" dirty="0" smtClean="0"/>
              <a:t> </a:t>
            </a:r>
            <a:endParaRPr lang="de-DE" dirty="0"/>
          </a:p>
          <a:p>
            <a:endParaRPr lang="de-DE" dirty="0"/>
          </a:p>
          <a:p>
            <a:r>
              <a:rPr lang="de-DE" dirty="0"/>
              <a:t>Eine Liste mit den dienstlichen E-Mail Adressen aller Lehrkräfte finden Sie im </a:t>
            </a:r>
            <a:r>
              <a:rPr lang="de-DE" dirty="0" smtClean="0"/>
              <a:t>Login-Bereich </a:t>
            </a:r>
            <a:r>
              <a:rPr lang="de-DE" dirty="0"/>
              <a:t>für Bildungsträger!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9582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Essenz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Benutzerdefiniertes Design">
  <a:themeElements>
    <a:clrScheme name="1_Benutzerdefiniertes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Benutzerdefiniertes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Benutzerdefiniertes Design">
  <a:themeElements>
    <a:clrScheme name="2_Benutzerdefiniertes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Benutzerdefiniertes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299</Words>
  <Application>Microsoft Office PowerPoint</Application>
  <PresentationFormat>Bildschirmpräsentation (4:3)</PresentationFormat>
  <Paragraphs>69</Paragraphs>
  <Slides>8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8</vt:i4>
      </vt:variant>
    </vt:vector>
  </HeadingPairs>
  <TitlesOfParts>
    <vt:vector size="16" baseType="lpstr">
      <vt:lpstr>Arial</vt:lpstr>
      <vt:lpstr>Arial Black</vt:lpstr>
      <vt:lpstr>Calibri</vt:lpstr>
      <vt:lpstr>Wingdings 3</vt:lpstr>
      <vt:lpstr>Office-Design</vt:lpstr>
      <vt:lpstr>1_Benutzerdefiniertes Design</vt:lpstr>
      <vt:lpstr>2_Benutzerdefiniertes Design</vt:lpstr>
      <vt:lpstr>Benutzerdefiniertes Design</vt:lpstr>
      <vt:lpstr>Austauschtreffen 2019 - 2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Bureau Michael Zimmermann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Michael Zimmermann</dc:creator>
  <cp:lastModifiedBy>Gehr, Wilhelm</cp:lastModifiedBy>
  <cp:revision>146</cp:revision>
  <dcterms:created xsi:type="dcterms:W3CDTF">2015-06-29T09:04:44Z</dcterms:created>
  <dcterms:modified xsi:type="dcterms:W3CDTF">2019-07-12T07:38:03Z</dcterms:modified>
</cp:coreProperties>
</file>