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8" d="100"/>
          <a:sy n="78" d="100"/>
        </p:scale>
        <p:origin x="6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e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e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C7B8-6F85-4559-BA39-5A907B97B1F7}" type="datetimeFigureOut">
              <a:rPr lang="de-DE" smtClean="0"/>
              <a:t>23.10.2018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D742-D2B6-4462-9D69-F42D581A56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8089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C7B8-6F85-4559-BA39-5A907B97B1F7}" type="datetimeFigureOut">
              <a:rPr lang="de-DE" smtClean="0"/>
              <a:t>23.10.2018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D742-D2B6-4462-9D69-F42D581A56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2887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C7B8-6F85-4559-BA39-5A907B97B1F7}" type="datetimeFigureOut">
              <a:rPr lang="de-DE" smtClean="0"/>
              <a:t>23.10.2018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D742-D2B6-4462-9D69-F42D581A56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07790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10" descr="IMG_400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5301637" y="5578677"/>
            <a:ext cx="2539208" cy="1286752"/>
          </a:xfrm>
          <a:prstGeom prst="rect">
            <a:avLst/>
          </a:prstGeom>
        </p:spPr>
      </p:pic>
      <p:pic>
        <p:nvPicPr>
          <p:cNvPr id="7" name="Bild 6" descr="DSC04477_Gelbminus.jpg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5871" y="5584520"/>
            <a:ext cx="2835767" cy="1280909"/>
          </a:xfrm>
          <a:prstGeom prst="rect">
            <a:avLst/>
          </a:prstGeom>
        </p:spPr>
      </p:pic>
      <p:pic>
        <p:nvPicPr>
          <p:cNvPr id="30" name="Bild 29" descr="IMG_4025.jpg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0218" y="3089676"/>
            <a:ext cx="4441685" cy="3768322"/>
          </a:xfrm>
          <a:prstGeom prst="rect">
            <a:avLst/>
          </a:prstGeom>
        </p:spPr>
      </p:pic>
      <p:pic>
        <p:nvPicPr>
          <p:cNvPr id="16" name="Bild 15" descr="HoGa02.jpg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743468" y="1663670"/>
            <a:ext cx="4448529" cy="1426004"/>
          </a:xfrm>
          <a:prstGeom prst="rect">
            <a:avLst/>
          </a:prstGeom>
        </p:spPr>
      </p:pic>
      <p:pic>
        <p:nvPicPr>
          <p:cNvPr id="4" name="Bild 3" descr="IMG_4440.jpg"/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63670"/>
            <a:ext cx="5301637" cy="3920851"/>
          </a:xfrm>
          <a:prstGeom prst="rect">
            <a:avLst/>
          </a:prstGeom>
        </p:spPr>
      </p:pic>
      <p:grpSp>
        <p:nvGrpSpPr>
          <p:cNvPr id="22" name="Gruppierung 21"/>
          <p:cNvGrpSpPr/>
          <p:nvPr userDrawn="1"/>
        </p:nvGrpSpPr>
        <p:grpSpPr>
          <a:xfrm>
            <a:off x="396084" y="1663671"/>
            <a:ext cx="7364133" cy="1426004"/>
            <a:chOff x="297063" y="1663670"/>
            <a:chExt cx="5918999" cy="1931045"/>
          </a:xfrm>
        </p:grpSpPr>
        <p:pic>
          <p:nvPicPr>
            <p:cNvPr id="17" name="Bild 16" descr="Flaeche.png"/>
            <p:cNvPicPr>
              <a:picLocks noChangeAspect="1"/>
            </p:cNvPicPr>
            <p:nvPr userDrawn="1"/>
          </p:nvPicPr>
          <p:blipFill>
            <a:blip r:embed="rId7" cstate="email">
              <a:alphaModFix amt="7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7063" y="1663670"/>
              <a:ext cx="5918999" cy="1931045"/>
            </a:xfrm>
            <a:prstGeom prst="rect">
              <a:avLst/>
            </a:prstGeom>
          </p:spPr>
        </p:pic>
        <p:pic>
          <p:nvPicPr>
            <p:cNvPr id="21" name="Bild 20" descr="Flaeche.png"/>
            <p:cNvPicPr>
              <a:picLocks noChangeAspect="1"/>
            </p:cNvPicPr>
            <p:nvPr userDrawn="1"/>
          </p:nvPicPr>
          <p:blipFill>
            <a:blip r:embed="rId7" cstate="email">
              <a:alphaModFix amt="7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7063" y="1663670"/>
              <a:ext cx="5918999" cy="1931045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3243" y="1836941"/>
            <a:ext cx="6896283" cy="979105"/>
          </a:xfrm>
          <a:prstGeom prst="rect">
            <a:avLst/>
          </a:prstGeom>
        </p:spPr>
        <p:txBody>
          <a:bodyPr/>
          <a:lstStyle>
            <a:lvl1pPr algn="l">
              <a:defRPr sz="3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de-DE" dirty="0" smtClean="0"/>
              <a:t>Hauptheadline einzeilig </a:t>
            </a:r>
            <a:br>
              <a:rPr lang="de-DE" dirty="0" smtClean="0"/>
            </a:br>
            <a:r>
              <a:rPr lang="de-DE" dirty="0" smtClean="0"/>
              <a:t>oder zweizeilig</a:t>
            </a:r>
            <a:br>
              <a:rPr lang="de-DE" dirty="0" smtClean="0"/>
            </a:br>
            <a:endParaRPr lang="de-DE" dirty="0"/>
          </a:p>
        </p:txBody>
      </p:sp>
      <p:pic>
        <p:nvPicPr>
          <p:cNvPr id="5" name="Bild 4" descr="DSC04705.jpg"/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5584520"/>
            <a:ext cx="2465869" cy="1280908"/>
          </a:xfrm>
          <a:prstGeom prst="rect">
            <a:avLst/>
          </a:prstGeom>
        </p:spPr>
      </p:pic>
      <p:pic>
        <p:nvPicPr>
          <p:cNvPr id="6" name="Bild 5" descr="Metall17.jpg"/>
          <p:cNvPicPr>
            <a:picLocks noChangeAspect="1"/>
          </p:cNvPicPr>
          <p:nvPr userDrawn="1"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0217" y="1663671"/>
            <a:ext cx="4431783" cy="1426005"/>
          </a:xfrm>
          <a:prstGeom prst="rect">
            <a:avLst/>
          </a:prstGeom>
        </p:spPr>
      </p:pic>
      <p:pic>
        <p:nvPicPr>
          <p:cNvPr id="9" name="Bild 8" descr="DSC04874.jpg"/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1637" y="4355230"/>
            <a:ext cx="2458580" cy="1229290"/>
          </a:xfrm>
          <a:prstGeom prst="rect">
            <a:avLst/>
          </a:prstGeom>
        </p:spPr>
      </p:pic>
      <p:pic>
        <p:nvPicPr>
          <p:cNvPr id="10" name="Bild 9" descr="DSC04353.jpg"/>
          <p:cNvPicPr>
            <a:picLocks noChangeAspect="1"/>
          </p:cNvPicPr>
          <p:nvPr userDrawn="1"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1637" y="3089676"/>
            <a:ext cx="2458579" cy="1265554"/>
          </a:xfrm>
          <a:prstGeom prst="rect">
            <a:avLst/>
          </a:prstGeom>
        </p:spPr>
      </p:pic>
      <p:pic>
        <p:nvPicPr>
          <p:cNvPr id="24" name="Bild 23" descr="Bogen_weiss.pn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191" y="4747074"/>
            <a:ext cx="8072712" cy="2118355"/>
          </a:xfrm>
          <a:prstGeom prst="rect">
            <a:avLst/>
          </a:prstGeom>
        </p:spPr>
      </p:pic>
      <p:pic>
        <p:nvPicPr>
          <p:cNvPr id="18" name="Bild 17" descr="BBW_LOGO_RGB_72DPI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692" y="406958"/>
            <a:ext cx="2538987" cy="599202"/>
          </a:xfrm>
          <a:prstGeom prst="rect">
            <a:avLst/>
          </a:prstGeom>
        </p:spPr>
      </p:pic>
      <p:pic>
        <p:nvPicPr>
          <p:cNvPr id="8" name="Bild 7" descr="Logos.png"/>
          <p:cNvPicPr>
            <a:picLocks noChangeAspect="1"/>
          </p:cNvPicPr>
          <p:nvPr userDrawn="1"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991"/>
          <a:stretch/>
        </p:blipFill>
        <p:spPr>
          <a:xfrm>
            <a:off x="10516065" y="5825051"/>
            <a:ext cx="1225385" cy="701405"/>
          </a:xfrm>
          <a:prstGeom prst="rect">
            <a:avLst/>
          </a:prstGeom>
        </p:spPr>
      </p:pic>
      <p:grpSp>
        <p:nvGrpSpPr>
          <p:cNvPr id="19" name="Gruppieren 18"/>
          <p:cNvGrpSpPr/>
          <p:nvPr userDrawn="1"/>
        </p:nvGrpSpPr>
        <p:grpSpPr>
          <a:xfrm>
            <a:off x="-8588" y="531259"/>
            <a:ext cx="1535480" cy="1747081"/>
            <a:chOff x="-6441" y="531258"/>
            <a:chExt cx="1151610" cy="1747081"/>
          </a:xfrm>
        </p:grpSpPr>
        <p:sp>
          <p:nvSpPr>
            <p:cNvPr id="20" name="Rechteck 19"/>
            <p:cNvSpPr/>
            <p:nvPr userDrawn="1"/>
          </p:nvSpPr>
          <p:spPr>
            <a:xfrm>
              <a:off x="857169" y="1092490"/>
              <a:ext cx="288000" cy="288000"/>
            </a:xfrm>
            <a:prstGeom prst="rect">
              <a:avLst/>
            </a:prstGeom>
            <a:solidFill>
              <a:srgbClr val="609AA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23" name="Rechteck 22"/>
            <p:cNvSpPr/>
            <p:nvPr userDrawn="1"/>
          </p:nvSpPr>
          <p:spPr>
            <a:xfrm>
              <a:off x="0" y="816847"/>
              <a:ext cx="291600" cy="288000"/>
            </a:xfrm>
            <a:prstGeom prst="rect">
              <a:avLst/>
            </a:prstGeom>
            <a:solidFill>
              <a:srgbClr val="507F8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25" name="Rechteck 24"/>
            <p:cNvSpPr/>
            <p:nvPr userDrawn="1"/>
          </p:nvSpPr>
          <p:spPr>
            <a:xfrm>
              <a:off x="289528" y="1095476"/>
              <a:ext cx="288000" cy="288000"/>
            </a:xfrm>
            <a:prstGeom prst="rect">
              <a:avLst/>
            </a:prstGeom>
            <a:solidFill>
              <a:srgbClr val="EAB93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26" name="Rechteck 25"/>
            <p:cNvSpPr/>
            <p:nvPr userDrawn="1"/>
          </p:nvSpPr>
          <p:spPr>
            <a:xfrm>
              <a:off x="2781" y="1990339"/>
              <a:ext cx="294281" cy="288000"/>
            </a:xfrm>
            <a:prstGeom prst="rect">
              <a:avLst/>
            </a:prstGeom>
            <a:solidFill>
              <a:srgbClr val="D58F3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27" name="Rechteck 26"/>
            <p:cNvSpPr/>
            <p:nvPr userDrawn="1"/>
          </p:nvSpPr>
          <p:spPr>
            <a:xfrm>
              <a:off x="-6441" y="1380490"/>
              <a:ext cx="303504" cy="291600"/>
            </a:xfrm>
            <a:prstGeom prst="rect">
              <a:avLst/>
            </a:prstGeom>
            <a:solidFill>
              <a:srgbClr val="C728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28" name="Rechteck 27"/>
            <p:cNvSpPr/>
            <p:nvPr userDrawn="1"/>
          </p:nvSpPr>
          <p:spPr>
            <a:xfrm>
              <a:off x="286397" y="531258"/>
              <a:ext cx="288000" cy="288000"/>
            </a:xfrm>
            <a:prstGeom prst="rect">
              <a:avLst/>
            </a:prstGeom>
            <a:solidFill>
              <a:srgbClr val="CD09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29" name="Rechteck 28"/>
            <p:cNvSpPr/>
            <p:nvPr userDrawn="1"/>
          </p:nvSpPr>
          <p:spPr>
            <a:xfrm>
              <a:off x="289723" y="1378417"/>
              <a:ext cx="296164" cy="288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31" name="Rechteck 30"/>
            <p:cNvSpPr/>
            <p:nvPr userDrawn="1"/>
          </p:nvSpPr>
          <p:spPr>
            <a:xfrm>
              <a:off x="574288" y="1375431"/>
              <a:ext cx="288000" cy="288000"/>
            </a:xfrm>
            <a:prstGeom prst="rect">
              <a:avLst/>
            </a:prstGeom>
            <a:solidFill>
              <a:srgbClr val="CD09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</p:grpSp>
    </p:spTree>
    <p:extLst>
      <p:ext uri="{BB962C8B-B14F-4D97-AF65-F5344CB8AC3E}">
        <p14:creationId xmlns:p14="http://schemas.microsoft.com/office/powerpoint/2010/main" val="22336309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73618" y="1654176"/>
            <a:ext cx="11048999" cy="3214739"/>
          </a:xfrm>
        </p:spPr>
        <p:txBody>
          <a:bodyPr/>
          <a:lstStyle>
            <a:lvl1pPr>
              <a:defRPr sz="2800" b="1">
                <a:solidFill>
                  <a:srgbClr val="CD0920"/>
                </a:solidFill>
              </a:defRPr>
            </a:lvl1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9340810" y="6304362"/>
            <a:ext cx="1490359" cy="36512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4281CBD8-511C-9F42-94B3-5CD5F7EF6C8E}" type="datetime3">
              <a:rPr lang="de-DE" smtClean="0"/>
              <a:t>23/10/18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0751947" y="6304362"/>
            <a:ext cx="969696" cy="36512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164E7A12-E3A5-1C46-BF9E-1A3BB36E2AA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>
          <a:xfrm>
            <a:off x="454786" y="6377691"/>
            <a:ext cx="3406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dirty="0" smtClean="0"/>
              <a:t>Berufsbildungswerk</a:t>
            </a:r>
            <a:r>
              <a:rPr lang="de-DE" sz="1000" baseline="0" dirty="0" smtClean="0"/>
              <a:t> Mittelfranken</a:t>
            </a:r>
            <a:endParaRPr lang="de-DE" sz="1000" dirty="0" smtClean="0"/>
          </a:p>
        </p:txBody>
      </p:sp>
      <p:cxnSp>
        <p:nvCxnSpPr>
          <p:cNvPr id="18" name="Gerade Verbindung 17"/>
          <p:cNvCxnSpPr/>
          <p:nvPr userDrawn="1"/>
        </p:nvCxnSpPr>
        <p:spPr>
          <a:xfrm>
            <a:off x="10605187" y="6500801"/>
            <a:ext cx="69987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Bild 12" descr="Logos.pn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991"/>
          <a:stretch/>
        </p:blipFill>
        <p:spPr>
          <a:xfrm>
            <a:off x="10681633" y="354979"/>
            <a:ext cx="1059816" cy="606633"/>
          </a:xfrm>
          <a:prstGeom prst="rect">
            <a:avLst/>
          </a:prstGeom>
        </p:spPr>
      </p:pic>
      <p:pic>
        <p:nvPicPr>
          <p:cNvPr id="14" name="Bild 13" descr="BBW_LOGO_RGB_72DPI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525" y="406958"/>
            <a:ext cx="2195929" cy="518240"/>
          </a:xfrm>
          <a:prstGeom prst="rect">
            <a:avLst/>
          </a:prstGeom>
        </p:spPr>
      </p:pic>
      <p:grpSp>
        <p:nvGrpSpPr>
          <p:cNvPr id="11" name="Gruppieren 10"/>
          <p:cNvGrpSpPr/>
          <p:nvPr userDrawn="1"/>
        </p:nvGrpSpPr>
        <p:grpSpPr>
          <a:xfrm>
            <a:off x="-456" y="1"/>
            <a:ext cx="1000875" cy="1120997"/>
            <a:chOff x="-342" y="0"/>
            <a:chExt cx="750656" cy="1120997"/>
          </a:xfrm>
        </p:grpSpPr>
        <p:sp>
          <p:nvSpPr>
            <p:cNvPr id="15" name="Rechteck 14"/>
            <p:cNvSpPr/>
            <p:nvPr userDrawn="1"/>
          </p:nvSpPr>
          <p:spPr>
            <a:xfrm>
              <a:off x="562672" y="377087"/>
              <a:ext cx="187642" cy="187642"/>
            </a:xfrm>
            <a:prstGeom prst="rect">
              <a:avLst/>
            </a:prstGeom>
            <a:solidFill>
              <a:srgbClr val="609AA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16" name="Rechteck 15"/>
            <p:cNvSpPr/>
            <p:nvPr userDrawn="1"/>
          </p:nvSpPr>
          <p:spPr>
            <a:xfrm>
              <a:off x="0" y="186071"/>
              <a:ext cx="187642" cy="187642"/>
            </a:xfrm>
            <a:prstGeom prst="rect">
              <a:avLst/>
            </a:prstGeom>
            <a:solidFill>
              <a:srgbClr val="507F8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17" name="Rechteck 16"/>
            <p:cNvSpPr/>
            <p:nvPr userDrawn="1"/>
          </p:nvSpPr>
          <p:spPr>
            <a:xfrm>
              <a:off x="192834" y="385382"/>
              <a:ext cx="187642" cy="187642"/>
            </a:xfrm>
            <a:prstGeom prst="rect">
              <a:avLst/>
            </a:prstGeom>
            <a:solidFill>
              <a:srgbClr val="EAB93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19" name="Rechteck 18"/>
            <p:cNvSpPr/>
            <p:nvPr userDrawn="1"/>
          </p:nvSpPr>
          <p:spPr>
            <a:xfrm>
              <a:off x="-342" y="933355"/>
              <a:ext cx="191734" cy="187642"/>
            </a:xfrm>
            <a:prstGeom prst="rect">
              <a:avLst/>
            </a:prstGeom>
            <a:solidFill>
              <a:srgbClr val="D58F3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20" name="Rechteck 19"/>
            <p:cNvSpPr/>
            <p:nvPr userDrawn="1"/>
          </p:nvSpPr>
          <p:spPr>
            <a:xfrm>
              <a:off x="0" y="564729"/>
              <a:ext cx="197743" cy="189987"/>
            </a:xfrm>
            <a:prstGeom prst="rect">
              <a:avLst/>
            </a:prstGeom>
            <a:solidFill>
              <a:srgbClr val="C728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21" name="Rechteck 20"/>
            <p:cNvSpPr/>
            <p:nvPr userDrawn="1"/>
          </p:nvSpPr>
          <p:spPr>
            <a:xfrm>
              <a:off x="187642" y="0"/>
              <a:ext cx="187642" cy="187642"/>
            </a:xfrm>
            <a:prstGeom prst="rect">
              <a:avLst/>
            </a:prstGeom>
            <a:solidFill>
              <a:srgbClr val="CD09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22" name="Rechteck 21"/>
            <p:cNvSpPr/>
            <p:nvPr userDrawn="1"/>
          </p:nvSpPr>
          <p:spPr>
            <a:xfrm>
              <a:off x="192961" y="746421"/>
              <a:ext cx="192961" cy="187642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23" name="Rechteck 22"/>
            <p:cNvSpPr/>
            <p:nvPr userDrawn="1"/>
          </p:nvSpPr>
          <p:spPr>
            <a:xfrm>
              <a:off x="378365" y="567782"/>
              <a:ext cx="187642" cy="187642"/>
            </a:xfrm>
            <a:prstGeom prst="rect">
              <a:avLst/>
            </a:prstGeom>
            <a:solidFill>
              <a:srgbClr val="CD09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</p:grpSp>
      <p:pic>
        <p:nvPicPr>
          <p:cNvPr id="24" name="Grafik 2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476" y="6377690"/>
            <a:ext cx="769280" cy="29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147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73618" y="1654176"/>
            <a:ext cx="11048999" cy="3214739"/>
          </a:xfrm>
        </p:spPr>
        <p:txBody>
          <a:bodyPr/>
          <a:lstStyle>
            <a:lvl1pPr>
              <a:defRPr sz="2800" b="1">
                <a:solidFill>
                  <a:srgbClr val="CD0920"/>
                </a:solidFill>
              </a:defRPr>
            </a:lvl1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9340810" y="6304362"/>
            <a:ext cx="1490359" cy="36512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4281CBD8-511C-9F42-94B3-5CD5F7EF6C8E}" type="datetime3">
              <a:rPr lang="de-DE" smtClean="0"/>
              <a:t>23/10/18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0751947" y="6304362"/>
            <a:ext cx="969696" cy="36512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164E7A12-E3A5-1C46-BF9E-1A3BB36E2AA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>
          <a:xfrm>
            <a:off x="454786" y="6377691"/>
            <a:ext cx="3406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dirty="0" smtClean="0"/>
              <a:t>Berufsbildungswerk</a:t>
            </a:r>
            <a:r>
              <a:rPr lang="de-DE" sz="1000" baseline="0" dirty="0" smtClean="0"/>
              <a:t> Mittelfranken</a:t>
            </a:r>
            <a:endParaRPr lang="de-DE" sz="1000" dirty="0" smtClean="0"/>
          </a:p>
        </p:txBody>
      </p:sp>
      <p:cxnSp>
        <p:nvCxnSpPr>
          <p:cNvPr id="18" name="Gerade Verbindung 17"/>
          <p:cNvCxnSpPr/>
          <p:nvPr userDrawn="1"/>
        </p:nvCxnSpPr>
        <p:spPr>
          <a:xfrm>
            <a:off x="10605187" y="6500801"/>
            <a:ext cx="69987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Bild 12" descr="Logos.pn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991"/>
          <a:stretch/>
        </p:blipFill>
        <p:spPr>
          <a:xfrm>
            <a:off x="10681633" y="354979"/>
            <a:ext cx="1059816" cy="606633"/>
          </a:xfrm>
          <a:prstGeom prst="rect">
            <a:avLst/>
          </a:prstGeom>
        </p:spPr>
      </p:pic>
      <p:pic>
        <p:nvPicPr>
          <p:cNvPr id="14" name="Bild 13" descr="BBW_LOGO_RGB_72DPI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525" y="406958"/>
            <a:ext cx="2195929" cy="518240"/>
          </a:xfrm>
          <a:prstGeom prst="rect">
            <a:avLst/>
          </a:prstGeom>
        </p:spPr>
      </p:pic>
      <p:grpSp>
        <p:nvGrpSpPr>
          <p:cNvPr id="11" name="Gruppieren 10"/>
          <p:cNvGrpSpPr/>
          <p:nvPr userDrawn="1"/>
        </p:nvGrpSpPr>
        <p:grpSpPr>
          <a:xfrm>
            <a:off x="-456" y="1"/>
            <a:ext cx="1000875" cy="1120997"/>
            <a:chOff x="-342" y="0"/>
            <a:chExt cx="750656" cy="1120997"/>
          </a:xfrm>
        </p:grpSpPr>
        <p:sp>
          <p:nvSpPr>
            <p:cNvPr id="15" name="Rechteck 14"/>
            <p:cNvSpPr/>
            <p:nvPr userDrawn="1"/>
          </p:nvSpPr>
          <p:spPr>
            <a:xfrm>
              <a:off x="562672" y="377087"/>
              <a:ext cx="187642" cy="187642"/>
            </a:xfrm>
            <a:prstGeom prst="rect">
              <a:avLst/>
            </a:prstGeom>
            <a:solidFill>
              <a:srgbClr val="609AA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16" name="Rechteck 15"/>
            <p:cNvSpPr/>
            <p:nvPr userDrawn="1"/>
          </p:nvSpPr>
          <p:spPr>
            <a:xfrm>
              <a:off x="0" y="186071"/>
              <a:ext cx="187642" cy="187642"/>
            </a:xfrm>
            <a:prstGeom prst="rect">
              <a:avLst/>
            </a:prstGeom>
            <a:solidFill>
              <a:srgbClr val="507F8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17" name="Rechteck 16"/>
            <p:cNvSpPr/>
            <p:nvPr userDrawn="1"/>
          </p:nvSpPr>
          <p:spPr>
            <a:xfrm>
              <a:off x="192834" y="385382"/>
              <a:ext cx="187642" cy="187642"/>
            </a:xfrm>
            <a:prstGeom prst="rect">
              <a:avLst/>
            </a:prstGeom>
            <a:solidFill>
              <a:srgbClr val="EAB93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19" name="Rechteck 18"/>
            <p:cNvSpPr/>
            <p:nvPr userDrawn="1"/>
          </p:nvSpPr>
          <p:spPr>
            <a:xfrm>
              <a:off x="-342" y="933355"/>
              <a:ext cx="191734" cy="187642"/>
            </a:xfrm>
            <a:prstGeom prst="rect">
              <a:avLst/>
            </a:prstGeom>
            <a:solidFill>
              <a:srgbClr val="D58F3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20" name="Rechteck 19"/>
            <p:cNvSpPr/>
            <p:nvPr userDrawn="1"/>
          </p:nvSpPr>
          <p:spPr>
            <a:xfrm>
              <a:off x="0" y="564729"/>
              <a:ext cx="197743" cy="189987"/>
            </a:xfrm>
            <a:prstGeom prst="rect">
              <a:avLst/>
            </a:prstGeom>
            <a:solidFill>
              <a:srgbClr val="C728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21" name="Rechteck 20"/>
            <p:cNvSpPr/>
            <p:nvPr userDrawn="1"/>
          </p:nvSpPr>
          <p:spPr>
            <a:xfrm>
              <a:off x="187642" y="0"/>
              <a:ext cx="187642" cy="187642"/>
            </a:xfrm>
            <a:prstGeom prst="rect">
              <a:avLst/>
            </a:prstGeom>
            <a:solidFill>
              <a:srgbClr val="CD09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22" name="Rechteck 21"/>
            <p:cNvSpPr/>
            <p:nvPr userDrawn="1"/>
          </p:nvSpPr>
          <p:spPr>
            <a:xfrm>
              <a:off x="192961" y="746421"/>
              <a:ext cx="192961" cy="187642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23" name="Rechteck 22"/>
            <p:cNvSpPr/>
            <p:nvPr userDrawn="1"/>
          </p:nvSpPr>
          <p:spPr>
            <a:xfrm>
              <a:off x="378365" y="567782"/>
              <a:ext cx="187642" cy="187642"/>
            </a:xfrm>
            <a:prstGeom prst="rect">
              <a:avLst/>
            </a:prstGeom>
            <a:solidFill>
              <a:srgbClr val="CD09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</p:grpSp>
      <p:pic>
        <p:nvPicPr>
          <p:cNvPr id="24" name="Grafik 2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476" y="6377690"/>
            <a:ext cx="769280" cy="29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7873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73618" y="1654176"/>
            <a:ext cx="11048999" cy="3214739"/>
          </a:xfrm>
        </p:spPr>
        <p:txBody>
          <a:bodyPr/>
          <a:lstStyle>
            <a:lvl1pPr>
              <a:defRPr sz="2800" b="1">
                <a:solidFill>
                  <a:srgbClr val="CD0920"/>
                </a:solidFill>
              </a:defRPr>
            </a:lvl1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9340810" y="6304362"/>
            <a:ext cx="1490359" cy="36512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4281CBD8-511C-9F42-94B3-5CD5F7EF6C8E}" type="datetime3">
              <a:rPr lang="de-DE" smtClean="0"/>
              <a:t>23/10/18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0751947" y="6304362"/>
            <a:ext cx="969696" cy="36512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164E7A12-E3A5-1C46-BF9E-1A3BB36E2AA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>
          <a:xfrm>
            <a:off x="454786" y="6377691"/>
            <a:ext cx="3406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dirty="0" smtClean="0"/>
              <a:t>Berufsbildungswerk</a:t>
            </a:r>
            <a:r>
              <a:rPr lang="de-DE" sz="1000" baseline="0" dirty="0" smtClean="0"/>
              <a:t> Mittelfranken</a:t>
            </a:r>
            <a:endParaRPr lang="de-DE" sz="1000" dirty="0" smtClean="0"/>
          </a:p>
        </p:txBody>
      </p:sp>
      <p:cxnSp>
        <p:nvCxnSpPr>
          <p:cNvPr id="18" name="Gerade Verbindung 17"/>
          <p:cNvCxnSpPr/>
          <p:nvPr userDrawn="1"/>
        </p:nvCxnSpPr>
        <p:spPr>
          <a:xfrm>
            <a:off x="10605187" y="6500801"/>
            <a:ext cx="69987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Bild 12" descr="Logos.pn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991"/>
          <a:stretch/>
        </p:blipFill>
        <p:spPr>
          <a:xfrm>
            <a:off x="10681633" y="354979"/>
            <a:ext cx="1059816" cy="606633"/>
          </a:xfrm>
          <a:prstGeom prst="rect">
            <a:avLst/>
          </a:prstGeom>
        </p:spPr>
      </p:pic>
      <p:pic>
        <p:nvPicPr>
          <p:cNvPr id="14" name="Bild 13" descr="BBW_LOGO_RGB_72DPI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525" y="406958"/>
            <a:ext cx="2195929" cy="518240"/>
          </a:xfrm>
          <a:prstGeom prst="rect">
            <a:avLst/>
          </a:prstGeom>
        </p:spPr>
      </p:pic>
      <p:grpSp>
        <p:nvGrpSpPr>
          <p:cNvPr id="11" name="Gruppieren 10"/>
          <p:cNvGrpSpPr/>
          <p:nvPr userDrawn="1"/>
        </p:nvGrpSpPr>
        <p:grpSpPr>
          <a:xfrm>
            <a:off x="-456" y="1"/>
            <a:ext cx="1000875" cy="1120997"/>
            <a:chOff x="-342" y="0"/>
            <a:chExt cx="750656" cy="1120997"/>
          </a:xfrm>
        </p:grpSpPr>
        <p:sp>
          <p:nvSpPr>
            <p:cNvPr id="15" name="Rechteck 14"/>
            <p:cNvSpPr/>
            <p:nvPr userDrawn="1"/>
          </p:nvSpPr>
          <p:spPr>
            <a:xfrm>
              <a:off x="562672" y="377087"/>
              <a:ext cx="187642" cy="187642"/>
            </a:xfrm>
            <a:prstGeom prst="rect">
              <a:avLst/>
            </a:prstGeom>
            <a:solidFill>
              <a:srgbClr val="609AA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16" name="Rechteck 15"/>
            <p:cNvSpPr/>
            <p:nvPr userDrawn="1"/>
          </p:nvSpPr>
          <p:spPr>
            <a:xfrm>
              <a:off x="0" y="186071"/>
              <a:ext cx="187642" cy="187642"/>
            </a:xfrm>
            <a:prstGeom prst="rect">
              <a:avLst/>
            </a:prstGeom>
            <a:solidFill>
              <a:srgbClr val="507F8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17" name="Rechteck 16"/>
            <p:cNvSpPr/>
            <p:nvPr userDrawn="1"/>
          </p:nvSpPr>
          <p:spPr>
            <a:xfrm>
              <a:off x="192834" y="385382"/>
              <a:ext cx="187642" cy="187642"/>
            </a:xfrm>
            <a:prstGeom prst="rect">
              <a:avLst/>
            </a:prstGeom>
            <a:solidFill>
              <a:srgbClr val="EAB93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19" name="Rechteck 18"/>
            <p:cNvSpPr/>
            <p:nvPr userDrawn="1"/>
          </p:nvSpPr>
          <p:spPr>
            <a:xfrm>
              <a:off x="-342" y="933355"/>
              <a:ext cx="191734" cy="187642"/>
            </a:xfrm>
            <a:prstGeom prst="rect">
              <a:avLst/>
            </a:prstGeom>
            <a:solidFill>
              <a:srgbClr val="D58F3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20" name="Rechteck 19"/>
            <p:cNvSpPr/>
            <p:nvPr userDrawn="1"/>
          </p:nvSpPr>
          <p:spPr>
            <a:xfrm>
              <a:off x="0" y="564729"/>
              <a:ext cx="197743" cy="189987"/>
            </a:xfrm>
            <a:prstGeom prst="rect">
              <a:avLst/>
            </a:prstGeom>
            <a:solidFill>
              <a:srgbClr val="C728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21" name="Rechteck 20"/>
            <p:cNvSpPr/>
            <p:nvPr userDrawn="1"/>
          </p:nvSpPr>
          <p:spPr>
            <a:xfrm>
              <a:off x="187642" y="0"/>
              <a:ext cx="187642" cy="187642"/>
            </a:xfrm>
            <a:prstGeom prst="rect">
              <a:avLst/>
            </a:prstGeom>
            <a:solidFill>
              <a:srgbClr val="CD09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22" name="Rechteck 21"/>
            <p:cNvSpPr/>
            <p:nvPr userDrawn="1"/>
          </p:nvSpPr>
          <p:spPr>
            <a:xfrm>
              <a:off x="192961" y="746421"/>
              <a:ext cx="192961" cy="187642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23" name="Rechteck 22"/>
            <p:cNvSpPr/>
            <p:nvPr userDrawn="1"/>
          </p:nvSpPr>
          <p:spPr>
            <a:xfrm>
              <a:off x="378365" y="567782"/>
              <a:ext cx="187642" cy="187642"/>
            </a:xfrm>
            <a:prstGeom prst="rect">
              <a:avLst/>
            </a:prstGeom>
            <a:solidFill>
              <a:srgbClr val="CD09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</p:grpSp>
      <p:pic>
        <p:nvPicPr>
          <p:cNvPr id="24" name="Grafik 2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476" y="6377690"/>
            <a:ext cx="769280" cy="29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572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73618" y="1654176"/>
            <a:ext cx="11048999" cy="3214739"/>
          </a:xfrm>
        </p:spPr>
        <p:txBody>
          <a:bodyPr/>
          <a:lstStyle>
            <a:lvl1pPr>
              <a:defRPr sz="2800" b="1">
                <a:solidFill>
                  <a:srgbClr val="CD0920"/>
                </a:solidFill>
              </a:defRPr>
            </a:lvl1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9340810" y="6304362"/>
            <a:ext cx="1490359" cy="36512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4281CBD8-511C-9F42-94B3-5CD5F7EF6C8E}" type="datetime3">
              <a:rPr lang="de-DE" smtClean="0"/>
              <a:t>23/10/18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0751947" y="6304362"/>
            <a:ext cx="969696" cy="36512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164E7A12-E3A5-1C46-BF9E-1A3BB36E2AA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>
          <a:xfrm>
            <a:off x="454786" y="6377691"/>
            <a:ext cx="3406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dirty="0" smtClean="0"/>
              <a:t>Berufsbildungswerk</a:t>
            </a:r>
            <a:r>
              <a:rPr lang="de-DE" sz="1000" baseline="0" dirty="0" smtClean="0"/>
              <a:t> Mittelfranken</a:t>
            </a:r>
            <a:endParaRPr lang="de-DE" sz="1000" dirty="0" smtClean="0"/>
          </a:p>
        </p:txBody>
      </p:sp>
      <p:cxnSp>
        <p:nvCxnSpPr>
          <p:cNvPr id="18" name="Gerade Verbindung 17"/>
          <p:cNvCxnSpPr/>
          <p:nvPr userDrawn="1"/>
        </p:nvCxnSpPr>
        <p:spPr>
          <a:xfrm>
            <a:off x="10605187" y="6500801"/>
            <a:ext cx="69987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Bild 12" descr="Logos.pn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991"/>
          <a:stretch/>
        </p:blipFill>
        <p:spPr>
          <a:xfrm>
            <a:off x="10681633" y="354979"/>
            <a:ext cx="1059816" cy="606633"/>
          </a:xfrm>
          <a:prstGeom prst="rect">
            <a:avLst/>
          </a:prstGeom>
        </p:spPr>
      </p:pic>
      <p:pic>
        <p:nvPicPr>
          <p:cNvPr id="14" name="Bild 13" descr="BBW_LOGO_RGB_72DPI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525" y="406958"/>
            <a:ext cx="2195929" cy="518240"/>
          </a:xfrm>
          <a:prstGeom prst="rect">
            <a:avLst/>
          </a:prstGeom>
        </p:spPr>
      </p:pic>
      <p:grpSp>
        <p:nvGrpSpPr>
          <p:cNvPr id="11" name="Gruppieren 10"/>
          <p:cNvGrpSpPr/>
          <p:nvPr userDrawn="1"/>
        </p:nvGrpSpPr>
        <p:grpSpPr>
          <a:xfrm>
            <a:off x="-456" y="1"/>
            <a:ext cx="1000875" cy="1120997"/>
            <a:chOff x="-342" y="0"/>
            <a:chExt cx="750656" cy="1120997"/>
          </a:xfrm>
        </p:grpSpPr>
        <p:sp>
          <p:nvSpPr>
            <p:cNvPr id="15" name="Rechteck 14"/>
            <p:cNvSpPr/>
            <p:nvPr userDrawn="1"/>
          </p:nvSpPr>
          <p:spPr>
            <a:xfrm>
              <a:off x="562672" y="377087"/>
              <a:ext cx="187642" cy="187642"/>
            </a:xfrm>
            <a:prstGeom prst="rect">
              <a:avLst/>
            </a:prstGeom>
            <a:solidFill>
              <a:srgbClr val="609AA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16" name="Rechteck 15"/>
            <p:cNvSpPr/>
            <p:nvPr userDrawn="1"/>
          </p:nvSpPr>
          <p:spPr>
            <a:xfrm>
              <a:off x="0" y="186071"/>
              <a:ext cx="187642" cy="187642"/>
            </a:xfrm>
            <a:prstGeom prst="rect">
              <a:avLst/>
            </a:prstGeom>
            <a:solidFill>
              <a:srgbClr val="507F8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17" name="Rechteck 16"/>
            <p:cNvSpPr/>
            <p:nvPr userDrawn="1"/>
          </p:nvSpPr>
          <p:spPr>
            <a:xfrm>
              <a:off x="192834" y="385382"/>
              <a:ext cx="187642" cy="187642"/>
            </a:xfrm>
            <a:prstGeom prst="rect">
              <a:avLst/>
            </a:prstGeom>
            <a:solidFill>
              <a:srgbClr val="EAB93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19" name="Rechteck 18"/>
            <p:cNvSpPr/>
            <p:nvPr userDrawn="1"/>
          </p:nvSpPr>
          <p:spPr>
            <a:xfrm>
              <a:off x="-342" y="933355"/>
              <a:ext cx="191734" cy="187642"/>
            </a:xfrm>
            <a:prstGeom prst="rect">
              <a:avLst/>
            </a:prstGeom>
            <a:solidFill>
              <a:srgbClr val="D58F3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20" name="Rechteck 19"/>
            <p:cNvSpPr/>
            <p:nvPr userDrawn="1"/>
          </p:nvSpPr>
          <p:spPr>
            <a:xfrm>
              <a:off x="0" y="564729"/>
              <a:ext cx="197743" cy="189987"/>
            </a:xfrm>
            <a:prstGeom prst="rect">
              <a:avLst/>
            </a:prstGeom>
            <a:solidFill>
              <a:srgbClr val="C728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21" name="Rechteck 20"/>
            <p:cNvSpPr/>
            <p:nvPr userDrawn="1"/>
          </p:nvSpPr>
          <p:spPr>
            <a:xfrm>
              <a:off x="187642" y="0"/>
              <a:ext cx="187642" cy="187642"/>
            </a:xfrm>
            <a:prstGeom prst="rect">
              <a:avLst/>
            </a:prstGeom>
            <a:solidFill>
              <a:srgbClr val="CD09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22" name="Rechteck 21"/>
            <p:cNvSpPr/>
            <p:nvPr userDrawn="1"/>
          </p:nvSpPr>
          <p:spPr>
            <a:xfrm>
              <a:off x="192961" y="746421"/>
              <a:ext cx="192961" cy="187642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23" name="Rechteck 22"/>
            <p:cNvSpPr/>
            <p:nvPr userDrawn="1"/>
          </p:nvSpPr>
          <p:spPr>
            <a:xfrm>
              <a:off x="378365" y="567782"/>
              <a:ext cx="187642" cy="187642"/>
            </a:xfrm>
            <a:prstGeom prst="rect">
              <a:avLst/>
            </a:prstGeom>
            <a:solidFill>
              <a:srgbClr val="CD09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</p:grpSp>
      <p:pic>
        <p:nvPicPr>
          <p:cNvPr id="24" name="Grafik 2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476" y="6377690"/>
            <a:ext cx="769280" cy="29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46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C7B8-6F85-4559-BA39-5A907B97B1F7}" type="datetimeFigureOut">
              <a:rPr lang="de-DE" smtClean="0"/>
              <a:t>23.10.2018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D742-D2B6-4462-9D69-F42D581A56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5130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C7B8-6F85-4559-BA39-5A907B97B1F7}" type="datetimeFigureOut">
              <a:rPr lang="de-DE" smtClean="0"/>
              <a:t>23.10.2018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D742-D2B6-4462-9D69-F42D581A56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2762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C7B8-6F85-4559-BA39-5A907B97B1F7}" type="datetimeFigureOut">
              <a:rPr lang="de-DE" smtClean="0"/>
              <a:t>23.10.2018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D742-D2B6-4462-9D69-F42D581A56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6291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C7B8-6F85-4559-BA39-5A907B97B1F7}" type="datetimeFigureOut">
              <a:rPr lang="de-DE" smtClean="0"/>
              <a:t>23.10.2018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D742-D2B6-4462-9D69-F42D581A56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8140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C7B8-6F85-4559-BA39-5A907B97B1F7}" type="datetimeFigureOut">
              <a:rPr lang="de-DE" smtClean="0"/>
              <a:t>23.10.2018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D742-D2B6-4462-9D69-F42D581A56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6870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C7B8-6F85-4559-BA39-5A907B97B1F7}" type="datetimeFigureOut">
              <a:rPr lang="de-DE" smtClean="0"/>
              <a:t>23.10.2018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D742-D2B6-4462-9D69-F42D581A56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093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C7B8-6F85-4559-BA39-5A907B97B1F7}" type="datetimeFigureOut">
              <a:rPr lang="de-DE" smtClean="0"/>
              <a:t>23.10.2018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D742-D2B6-4462-9D69-F42D581A56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2238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C7B8-6F85-4559-BA39-5A907B97B1F7}" type="datetimeFigureOut">
              <a:rPr lang="de-DE" smtClean="0"/>
              <a:t>23.10.2018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D742-D2B6-4462-9D69-F42D581A56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185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3C7B8-6F85-4559-BA39-5A907B97B1F7}" type="datetimeFigureOut">
              <a:rPr lang="de-DE" smtClean="0"/>
              <a:t>23.10.2018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6D742-D2B6-4462-9D69-F42D581A56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243" y="1836941"/>
            <a:ext cx="6896283" cy="550511"/>
          </a:xfrm>
        </p:spPr>
        <p:txBody>
          <a:bodyPr/>
          <a:lstStyle/>
          <a:p>
            <a:r>
              <a:rPr lang="de-DE" dirty="0" smtClean="0"/>
              <a:t>Schwerpunktwahl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683243" y="2387452"/>
            <a:ext cx="6034549" cy="52410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de-DE" dirty="0" smtClean="0">
                <a:solidFill>
                  <a:schemeClr val="bg1"/>
                </a:solidFill>
              </a:rPr>
              <a:t>eine gemeinsame Aufgabe </a:t>
            </a:r>
            <a:r>
              <a:rPr lang="de-DE" dirty="0" smtClean="0">
                <a:solidFill>
                  <a:schemeClr val="bg1"/>
                </a:solidFill>
              </a:rPr>
              <a:t> von Auszubildender/</a:t>
            </a:r>
            <a:r>
              <a:rPr lang="de-DE" dirty="0" err="1" smtClean="0">
                <a:solidFill>
                  <a:schemeClr val="bg1"/>
                </a:solidFill>
              </a:rPr>
              <a:t>em</a:t>
            </a:r>
            <a:endParaRPr lang="de-DE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de-DE" smtClean="0">
                <a:solidFill>
                  <a:schemeClr val="bg1"/>
                </a:solidFill>
              </a:rPr>
              <a:t>Lehrer</a:t>
            </a:r>
            <a:r>
              <a:rPr lang="de-DE" dirty="0" smtClean="0">
                <a:solidFill>
                  <a:schemeClr val="bg1"/>
                </a:solidFill>
              </a:rPr>
              <a:t>, Ausbilder und Sozialpädagoge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834062" y="176691"/>
            <a:ext cx="44276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A. May (SID BBW)</a:t>
            </a:r>
          </a:p>
          <a:p>
            <a:r>
              <a:rPr lang="de-DE" dirty="0" smtClean="0"/>
              <a:t>M. </a:t>
            </a:r>
            <a:r>
              <a:rPr lang="de-DE" dirty="0" err="1" smtClean="0"/>
              <a:t>Pirner</a:t>
            </a:r>
            <a:r>
              <a:rPr lang="de-DE" dirty="0" smtClean="0"/>
              <a:t> (Ausbilderin BBW)</a:t>
            </a:r>
          </a:p>
          <a:p>
            <a:r>
              <a:rPr lang="de-DE" dirty="0" smtClean="0"/>
              <a:t>R. Eimer (Lehrerin Adolf Welker Berufsschule)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735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57576" y="2424197"/>
            <a:ext cx="11048999" cy="3214739"/>
          </a:xfrm>
        </p:spPr>
        <p:txBody>
          <a:bodyPr>
            <a:normAutofit fontScale="92500" lnSpcReduction="10000"/>
          </a:bodyPr>
          <a:lstStyle/>
          <a:p>
            <a:r>
              <a:rPr lang="de-DE" dirty="0" smtClean="0"/>
              <a:t>Basisqualifikation</a:t>
            </a:r>
          </a:p>
          <a:p>
            <a:r>
              <a:rPr lang="de-DE" dirty="0" smtClean="0">
                <a:solidFill>
                  <a:schemeClr val="accent1">
                    <a:lumMod val="50000"/>
                  </a:schemeClr>
                </a:solidFill>
              </a:rPr>
              <a:t>Aufbauqualifikation</a:t>
            </a:r>
          </a:p>
          <a:p>
            <a:r>
              <a:rPr lang="de-DE" dirty="0" smtClean="0"/>
              <a:t>Schwerpunktqualifikation</a:t>
            </a:r>
          </a:p>
          <a:p>
            <a:endParaRPr lang="de-DE" dirty="0" smtClean="0"/>
          </a:p>
          <a:p>
            <a:r>
              <a:rPr lang="de-DE" dirty="0" smtClean="0">
                <a:solidFill>
                  <a:schemeClr val="accent1">
                    <a:lumMod val="50000"/>
                  </a:schemeClr>
                </a:solidFill>
              </a:rPr>
              <a:t>AUFBAUQUALIFIKATION NUTZEN!!!	</a:t>
            </a:r>
          </a:p>
          <a:p>
            <a:r>
              <a:rPr lang="de-DE" dirty="0" smtClean="0"/>
              <a:t>Schwerpunktbereich auswählen</a:t>
            </a:r>
          </a:p>
          <a:p>
            <a:r>
              <a:rPr lang="de-DE" dirty="0" smtClean="0"/>
              <a:t>Schwerpunktbetrieb auswählen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2149642" y="763588"/>
            <a:ext cx="8518358" cy="1293812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de-DE" dirty="0" smtClean="0"/>
              <a:t>Wann muss ich mich darum Kümmern?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1735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73618" y="2504408"/>
            <a:ext cx="11048999" cy="321473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de-DE" sz="4000" dirty="0" smtClean="0">
                <a:solidFill>
                  <a:schemeClr val="accent1">
                    <a:lumMod val="50000"/>
                  </a:schemeClr>
                </a:solidFill>
              </a:rPr>
              <a:t>WELCHER BEREICH IST PASSEND? – Was hilft für die Entscheidung?</a:t>
            </a:r>
          </a:p>
          <a:p>
            <a:r>
              <a:rPr lang="de-DE" dirty="0" smtClean="0"/>
              <a:t>Prüfungsergebnisse (Teil 1)</a:t>
            </a:r>
          </a:p>
          <a:p>
            <a:r>
              <a:rPr lang="de-DE" dirty="0" smtClean="0"/>
              <a:t>Zeugnisse</a:t>
            </a:r>
          </a:p>
          <a:p>
            <a:r>
              <a:rPr lang="de-DE" dirty="0" smtClean="0"/>
              <a:t>Einschätzung Lehrer</a:t>
            </a:r>
          </a:p>
          <a:p>
            <a:r>
              <a:rPr lang="de-DE" dirty="0" smtClean="0"/>
              <a:t>Einschätzung Ausbilder</a:t>
            </a:r>
          </a:p>
          <a:p>
            <a:r>
              <a:rPr lang="de-DE" dirty="0" smtClean="0"/>
              <a:t>Interesse und Motivation des Auszubildenden </a:t>
            </a:r>
          </a:p>
          <a:p>
            <a:pPr lvl="1"/>
            <a:r>
              <a:rPr lang="de-DE" dirty="0" smtClean="0"/>
              <a:t>Im Gespräch genau abklären – warum möchte Azubi was? Warum lehnt er etwas total ab?</a:t>
            </a:r>
          </a:p>
          <a:p>
            <a:pPr lvl="1"/>
            <a:r>
              <a:rPr lang="de-DE" dirty="0" smtClean="0"/>
              <a:t>Selbsteinschätzung / Beurteilungsbögen</a:t>
            </a:r>
          </a:p>
          <a:p>
            <a:r>
              <a:rPr lang="de-DE" dirty="0" smtClean="0"/>
              <a:t>Persönliche Stärken / Schwächen (Kommunikation / Erscheinungsbild …)</a:t>
            </a:r>
          </a:p>
          <a:p>
            <a:r>
              <a:rPr lang="de-DE" dirty="0" smtClean="0"/>
              <a:t>Praktika in möglichem Bereich / Betrieb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210050" y="763588"/>
            <a:ext cx="6457950" cy="1293812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Auswahl des Bereiches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99508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73618" y="2376071"/>
            <a:ext cx="11048999" cy="321473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DE" sz="3600" dirty="0" smtClean="0">
                <a:solidFill>
                  <a:schemeClr val="accent1">
                    <a:lumMod val="50000"/>
                  </a:schemeClr>
                </a:solidFill>
              </a:rPr>
              <a:t>WELCHER BETRIEB IST PASSEND?</a:t>
            </a:r>
          </a:p>
          <a:p>
            <a:r>
              <a:rPr lang="de-DE" dirty="0" smtClean="0"/>
              <a:t>Rahmenbedingungen erfüllt (Ausbilder, etc.)</a:t>
            </a:r>
          </a:p>
          <a:p>
            <a:r>
              <a:rPr lang="de-DE" dirty="0" smtClean="0"/>
              <a:t>Welche Wünsche hat der Azubi?</a:t>
            </a:r>
          </a:p>
          <a:p>
            <a:pPr lvl="1"/>
            <a:r>
              <a:rPr lang="de-DE" dirty="0" smtClean="0"/>
              <a:t>Betriebsart</a:t>
            </a:r>
          </a:p>
          <a:p>
            <a:pPr lvl="1"/>
            <a:r>
              <a:rPr lang="de-DE" dirty="0" smtClean="0"/>
              <a:t>Wohnortnah / gut erreichbar</a:t>
            </a:r>
          </a:p>
          <a:p>
            <a:pPr lvl="1"/>
            <a:r>
              <a:rPr lang="de-DE" dirty="0" smtClean="0"/>
              <a:t>Gibt es Verwandte / Bekannte, die Empfehlungen aussprechen können?</a:t>
            </a:r>
          </a:p>
          <a:p>
            <a:r>
              <a:rPr lang="de-DE" dirty="0" smtClean="0"/>
              <a:t>In welchen Betrieb passt der Azubi?</a:t>
            </a:r>
          </a:p>
          <a:p>
            <a:pPr lvl="1"/>
            <a:r>
              <a:rPr lang="de-DE" dirty="0" smtClean="0"/>
              <a:t>Enge Strukturen nötig?</a:t>
            </a:r>
          </a:p>
          <a:p>
            <a:pPr lvl="1"/>
            <a:r>
              <a:rPr lang="de-DE" dirty="0" smtClean="0"/>
              <a:t>Enge Bindungen nötig?</a:t>
            </a:r>
          </a:p>
          <a:p>
            <a:pPr lvl="1"/>
            <a:r>
              <a:rPr lang="de-DE" dirty="0" smtClean="0"/>
              <a:t>Stärken und Schwächen des Azubis mit Stellenprofilen abgleichen</a:t>
            </a:r>
          </a:p>
          <a:p>
            <a:r>
              <a:rPr lang="de-DE" dirty="0" smtClean="0"/>
              <a:t>In welchen Betrieben / Branchen ist eine Übernahme wahrscheinlich?</a:t>
            </a:r>
          </a:p>
          <a:p>
            <a:pPr lvl="1"/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210050" y="763588"/>
            <a:ext cx="6457950" cy="1293812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Auswahl des Betriebes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400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73618" y="2456281"/>
            <a:ext cx="11048999" cy="3214739"/>
          </a:xfrm>
        </p:spPr>
        <p:txBody>
          <a:bodyPr>
            <a:normAutofit fontScale="77500" lnSpcReduction="20000"/>
          </a:bodyPr>
          <a:lstStyle/>
          <a:p>
            <a:r>
              <a:rPr lang="de-DE" dirty="0" smtClean="0"/>
              <a:t>Zumindest ein Bereich (HR / TR / KÜ) sollte im Vorfeld ausgeschlossen sein</a:t>
            </a:r>
          </a:p>
          <a:p>
            <a:r>
              <a:rPr lang="de-DE" dirty="0" smtClean="0"/>
              <a:t>Kurzpraktika in möglichen Bereichen  / Betrieben vereinbaren </a:t>
            </a:r>
          </a:p>
          <a:p>
            <a:pPr lvl="1"/>
            <a:r>
              <a:rPr lang="de-DE" dirty="0" smtClean="0"/>
              <a:t>In Betrieben den Formalitäten / Voraussetzungen abfragen / Bereitschaft für die Prüfung im Betrieb vorhanden?</a:t>
            </a:r>
          </a:p>
          <a:p>
            <a:r>
              <a:rPr lang="de-DE" dirty="0" smtClean="0"/>
              <a:t>Engen Kontakt zu Betrieben und Azubis halten – mögliche Komplikationen verhindern / Chancen nutzen</a:t>
            </a:r>
          </a:p>
          <a:p>
            <a:r>
              <a:rPr lang="de-DE" dirty="0" smtClean="0"/>
              <a:t>Genau beobachten – was darf der Azubi dort machen – wird er gut angeleitet – kann er etwas dazu lernen?</a:t>
            </a:r>
          </a:p>
          <a:p>
            <a:r>
              <a:rPr lang="de-DE" dirty="0" smtClean="0"/>
              <a:t>Nachbesprechung der Praktika mit Betrieb (Beurteilung) und Azubi</a:t>
            </a:r>
          </a:p>
          <a:p>
            <a:r>
              <a:rPr lang="de-DE" dirty="0" smtClean="0"/>
              <a:t>Rückversicherung bei Amt für Ernährung, Forsten und Landwirtschaft</a:t>
            </a:r>
          </a:p>
          <a:p>
            <a:endParaRPr lang="de-DE" dirty="0" smtClean="0"/>
          </a:p>
          <a:p>
            <a:pPr lvl="1"/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210050" y="763588"/>
            <a:ext cx="6457950" cy="1293812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Überprüfung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266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275</Words>
  <Application>Microsoft Office PowerPoint</Application>
  <PresentationFormat>Breitbild</PresentationFormat>
  <Paragraphs>45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Schwerpunktwahl</vt:lpstr>
      <vt:lpstr>Wann muss ich mich darum Kümmern?</vt:lpstr>
      <vt:lpstr>Auswahl des Bereiches</vt:lpstr>
      <vt:lpstr>Auswahl des Betriebes</vt:lpstr>
      <vt:lpstr>Überprüfung</vt:lpstr>
    </vt:vector>
  </TitlesOfParts>
  <Company>Bezirk Mittelfranken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Schwerpunktwahl</dc:title>
  <dc:creator>May, Angelika</dc:creator>
  <cp:lastModifiedBy>May, Angelika</cp:lastModifiedBy>
  <cp:revision>4</cp:revision>
  <dcterms:created xsi:type="dcterms:W3CDTF">2018-10-23T06:49:10Z</dcterms:created>
  <dcterms:modified xsi:type="dcterms:W3CDTF">2018-10-23T09:26:26Z</dcterms:modified>
</cp:coreProperties>
</file>