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8"/>
  </p:notesMasterIdLst>
  <p:sldIdLst>
    <p:sldId id="345" r:id="rId2"/>
    <p:sldId id="278" r:id="rId3"/>
    <p:sldId id="376" r:id="rId4"/>
    <p:sldId id="330" r:id="rId5"/>
    <p:sldId id="351" r:id="rId6"/>
    <p:sldId id="352" r:id="rId7"/>
    <p:sldId id="353" r:id="rId8"/>
    <p:sldId id="355" r:id="rId9"/>
    <p:sldId id="360" r:id="rId10"/>
    <p:sldId id="356" r:id="rId11"/>
    <p:sldId id="357" r:id="rId12"/>
    <p:sldId id="359" r:id="rId13"/>
    <p:sldId id="358" r:id="rId14"/>
    <p:sldId id="380" r:id="rId15"/>
    <p:sldId id="361" r:id="rId16"/>
    <p:sldId id="256" r:id="rId17"/>
    <p:sldId id="362" r:id="rId18"/>
    <p:sldId id="257" r:id="rId19"/>
    <p:sldId id="283" r:id="rId20"/>
    <p:sldId id="364" r:id="rId21"/>
    <p:sldId id="284" r:id="rId22"/>
    <p:sldId id="287" r:id="rId23"/>
    <p:sldId id="288" r:id="rId24"/>
    <p:sldId id="331" r:id="rId25"/>
    <p:sldId id="289" r:id="rId26"/>
    <p:sldId id="290" r:id="rId27"/>
    <p:sldId id="291" r:id="rId28"/>
    <p:sldId id="372" r:id="rId29"/>
    <p:sldId id="365" r:id="rId30"/>
    <p:sldId id="263" r:id="rId31"/>
    <p:sldId id="292" r:id="rId32"/>
    <p:sldId id="346" r:id="rId33"/>
    <p:sldId id="294" r:id="rId34"/>
    <p:sldId id="347" r:id="rId35"/>
    <p:sldId id="349" r:id="rId36"/>
    <p:sldId id="348" r:id="rId37"/>
    <p:sldId id="366" r:id="rId38"/>
    <p:sldId id="296" r:id="rId39"/>
    <p:sldId id="298" r:id="rId40"/>
    <p:sldId id="297" r:id="rId41"/>
    <p:sldId id="367" r:id="rId42"/>
    <p:sldId id="368" r:id="rId43"/>
    <p:sldId id="369" r:id="rId44"/>
    <p:sldId id="374" r:id="rId45"/>
    <p:sldId id="301" r:id="rId46"/>
    <p:sldId id="302" r:id="rId47"/>
    <p:sldId id="303" r:id="rId48"/>
    <p:sldId id="375" r:id="rId49"/>
    <p:sldId id="268" r:id="rId50"/>
    <p:sldId id="377" r:id="rId51"/>
    <p:sldId id="308" r:id="rId52"/>
    <p:sldId id="333" r:id="rId53"/>
    <p:sldId id="335" r:id="rId54"/>
    <p:sldId id="311" r:id="rId55"/>
    <p:sldId id="336" r:id="rId56"/>
    <p:sldId id="312" r:id="rId57"/>
    <p:sldId id="309" r:id="rId58"/>
    <p:sldId id="314" r:id="rId59"/>
    <p:sldId id="316" r:id="rId60"/>
    <p:sldId id="317" r:id="rId61"/>
    <p:sldId id="379" r:id="rId62"/>
    <p:sldId id="274" r:id="rId63"/>
    <p:sldId id="322" r:id="rId64"/>
    <p:sldId id="342" r:id="rId65"/>
    <p:sldId id="323" r:id="rId66"/>
    <p:sldId id="343" r:id="rId67"/>
    <p:sldId id="378" r:id="rId68"/>
    <p:sldId id="324" r:id="rId69"/>
    <p:sldId id="325" r:id="rId70"/>
    <p:sldId id="382" r:id="rId71"/>
    <p:sldId id="381" r:id="rId72"/>
    <p:sldId id="326" r:id="rId73"/>
    <p:sldId id="327" r:id="rId74"/>
    <p:sldId id="341" r:id="rId75"/>
    <p:sldId id="328" r:id="rId76"/>
    <p:sldId id="329" r:id="rId77"/>
  </p:sldIdLst>
  <p:sldSz cx="18288000" cy="10287000"/>
  <p:notesSz cx="6858000" cy="9144000"/>
  <p:embeddedFontLst>
    <p:embeddedFont>
      <p:font typeface="League Gothic" panose="020B0604020202020204" charset="0"/>
      <p:regular r:id="rId79"/>
    </p:embeddedFont>
    <p:embeddedFont>
      <p:font typeface="Montserrat Classic Bold" panose="020B0604020202020204" charset="0"/>
      <p:regular r:id="rId80"/>
      <p:bold r:id="rId81"/>
    </p:embeddedFont>
    <p:embeddedFont>
      <p:font typeface="Montserrat Light" panose="00000400000000000000" pitchFamily="2" charset="0"/>
      <p:regular r:id="rId82"/>
      <p: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01C"/>
    <a:srgbClr val="F3F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2147" autoAdjust="0"/>
  </p:normalViewPr>
  <p:slideViewPr>
    <p:cSldViewPr>
      <p:cViewPr varScale="1">
        <p:scale>
          <a:sx n="52" d="100"/>
          <a:sy n="52" d="100"/>
        </p:scale>
        <p:origin x="8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B4888-0479-004F-9435-D09F0B2FCE62}" type="datetimeFigureOut">
              <a:rPr lang="de-DE" smtClean="0"/>
              <a:t>28.11.2025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A5D08-9DAF-9547-BBF0-7CC92E0FEDC3}" type="slidenum">
              <a:rPr lang="de-DE" smtClean="0"/>
              <a:t>‹Nr.›</a:t>
            </a:fld>
            <a:endParaRPr lang="de-DE"/>
          </a:p>
        </p:txBody>
      </p:sp>
    </p:spTree>
    <p:extLst>
      <p:ext uri="{BB962C8B-B14F-4D97-AF65-F5344CB8AC3E}">
        <p14:creationId xmlns:p14="http://schemas.microsoft.com/office/powerpoint/2010/main" val="381824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Sehr geehrte Damen und Herren,</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für die ausgeschriebene Vakanz bringe ich genau das passende Rüstzeug und eine umfangreiche Erfahrung mit. So habe ich während meiner bisherigen Laufbahn in mehreren, unterschiedlich ausgeprägten Positionen sehr breite organisatorische Kenntnisse und Fähigkeiten erworben und erfolgreich angewendet.</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Zumeist war ich in unterstützenden und auch leitenden Positionen für die Geschäftsführung bzw. -leitung tätig. Den freundlichen, zwischenmenschlichen Umgang und die englische Sprache beherrsche ich sehr sicher. Ich werde mit den Gesprächspartnern des Geschäftsbereichsleiters zielgerichtet kommunizieren und sein Büro auch nach außen souverän repräsentieren.</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Selbstverständlich können Sie bei mir die Beherrschung der angegebenen administrativen und organisatorischen Anforderungen voraussetzen. Sie erhalten mit mir eine Allrounderin, die sowohl in der Assistenz von Führungspersönlichkeiten als auch in der Unterstützung strategisch-operativer Aufgaben zuhause ist. Ich denke und arbeite praxisgerecht, ergebnisorientiert und eigenständig, so dass ich der Geschäftsleitung in allen Belangen den Rücken freihalte.</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In der von Ihnen gebotenen Vakanz sehe ich für mich die Möglichkeit, die Schnittmenge meiner Erfahrungen und Fertigkeiten optimal einzubringen.</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Auf ein Kennenlernen freue ich mich, denn sehr gerne überzeuge ich Sie persönlich von meiner Qualifikation. Für ein Gespräch stehe ich Ihnen jederzeit zur Verfügung.</a:t>
            </a:r>
          </a:p>
          <a:p>
            <a:pPr marL="228600"/>
            <a:r>
              <a:rPr lang="de-DE" sz="1800" kern="100" dirty="0">
                <a:effectLst/>
                <a:latin typeface="Aptos" panose="020B0004020202020204" pitchFamily="34" charset="0"/>
                <a:ea typeface="Aptos" panose="020B0004020202020204" pitchFamily="34" charset="0"/>
                <a:cs typeface="Times New Roman" panose="02020603050405020304" pitchFamily="18" charset="0"/>
              </a:rPr>
              <a:t>Mit freundlichen Grüßen</a:t>
            </a:r>
          </a:p>
        </p:txBody>
      </p:sp>
      <p:sp>
        <p:nvSpPr>
          <p:cNvPr id="4" name="Foliennummernplatzhalter 3"/>
          <p:cNvSpPr>
            <a:spLocks noGrp="1"/>
          </p:cNvSpPr>
          <p:nvPr>
            <p:ph type="sldNum" sz="quarter" idx="5"/>
          </p:nvPr>
        </p:nvSpPr>
        <p:spPr/>
        <p:txBody>
          <a:bodyPr/>
          <a:lstStyle/>
          <a:p>
            <a:fld id="{98AA5D08-9DAF-9547-BBF0-7CC92E0FEDC3}" type="slidenum">
              <a:rPr lang="de-DE" smtClean="0"/>
              <a:t>33</a:t>
            </a:fld>
            <a:endParaRPr lang="de-DE"/>
          </a:p>
        </p:txBody>
      </p:sp>
    </p:spTree>
    <p:extLst>
      <p:ext uri="{BB962C8B-B14F-4D97-AF65-F5344CB8AC3E}">
        <p14:creationId xmlns:p14="http://schemas.microsoft.com/office/powerpoint/2010/main" val="126249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82257-0945-E0E4-16A9-D730C85934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56A49B-2EB2-55C7-0395-91861A4B54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A7956B-F209-B190-9396-D6025BF4B51C}"/>
              </a:ext>
            </a:extLst>
          </p:cNvPr>
          <p:cNvSpPr>
            <a:spLocks noGrp="1"/>
          </p:cNvSpPr>
          <p:nvPr>
            <p:ph type="body" idx="1"/>
          </p:nvPr>
        </p:nvSpPr>
        <p:spPr/>
        <p:txBody>
          <a:bodyPr/>
          <a:lstStyle/>
          <a:p>
            <a:r>
              <a:rPr lang="de-DE" dirty="0"/>
              <a:t>Quellen überprüfen</a:t>
            </a:r>
          </a:p>
        </p:txBody>
      </p:sp>
      <p:sp>
        <p:nvSpPr>
          <p:cNvPr id="4" name="Foliennummernplatzhalter 3">
            <a:extLst>
              <a:ext uri="{FF2B5EF4-FFF2-40B4-BE49-F238E27FC236}">
                <a16:creationId xmlns:a16="http://schemas.microsoft.com/office/drawing/2014/main" id="{73D6899E-FE40-3B88-DB31-72828D80003C}"/>
              </a:ext>
            </a:extLst>
          </p:cNvPr>
          <p:cNvSpPr>
            <a:spLocks noGrp="1"/>
          </p:cNvSpPr>
          <p:nvPr>
            <p:ph type="sldNum" sz="quarter" idx="5"/>
          </p:nvPr>
        </p:nvSpPr>
        <p:spPr/>
        <p:txBody>
          <a:bodyPr/>
          <a:lstStyle/>
          <a:p>
            <a:fld id="{98AA5D08-9DAF-9547-BBF0-7CC92E0FEDC3}" type="slidenum">
              <a:rPr lang="de-DE" smtClean="0"/>
              <a:t>71</a:t>
            </a:fld>
            <a:endParaRPr lang="de-DE"/>
          </a:p>
        </p:txBody>
      </p:sp>
    </p:spTree>
    <p:extLst>
      <p:ext uri="{BB962C8B-B14F-4D97-AF65-F5344CB8AC3E}">
        <p14:creationId xmlns:p14="http://schemas.microsoft.com/office/powerpoint/2010/main" val="19750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Rassismus, Stereotypen</a:t>
            </a:r>
          </a:p>
        </p:txBody>
      </p:sp>
      <p:sp>
        <p:nvSpPr>
          <p:cNvPr id="4" name="Foliennummernplatzhalter 3"/>
          <p:cNvSpPr>
            <a:spLocks noGrp="1"/>
          </p:cNvSpPr>
          <p:nvPr>
            <p:ph type="sldNum" sz="quarter" idx="5"/>
          </p:nvPr>
        </p:nvSpPr>
        <p:spPr/>
        <p:txBody>
          <a:bodyPr/>
          <a:lstStyle/>
          <a:p>
            <a:fld id="{98AA5D08-9DAF-9547-BBF0-7CC92E0FEDC3}" type="slidenum">
              <a:rPr lang="de-DE" smtClean="0"/>
              <a:t>72</a:t>
            </a:fld>
            <a:endParaRPr lang="de-DE"/>
          </a:p>
        </p:txBody>
      </p:sp>
    </p:spTree>
    <p:extLst>
      <p:ext uri="{BB962C8B-B14F-4D97-AF65-F5344CB8AC3E}">
        <p14:creationId xmlns:p14="http://schemas.microsoft.com/office/powerpoint/2010/main" val="258274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TüV</a:t>
            </a:r>
            <a:r>
              <a:rPr lang="de-DE" dirty="0"/>
              <a:t>-Siegel </a:t>
            </a:r>
            <a:r>
              <a:rPr lang="de-DE" dirty="0">
                <a:sym typeface="Wingdings" pitchFamily="2" charset="2"/>
              </a:rPr>
              <a:t> gibt es nicht mehr, ist aber aufgetaucht</a:t>
            </a:r>
            <a:endParaRPr lang="de-DE" dirty="0"/>
          </a:p>
        </p:txBody>
      </p:sp>
      <p:sp>
        <p:nvSpPr>
          <p:cNvPr id="4" name="Foliennummernplatzhalter 3"/>
          <p:cNvSpPr>
            <a:spLocks noGrp="1"/>
          </p:cNvSpPr>
          <p:nvPr>
            <p:ph type="sldNum" sz="quarter" idx="5"/>
          </p:nvPr>
        </p:nvSpPr>
        <p:spPr/>
        <p:txBody>
          <a:bodyPr/>
          <a:lstStyle/>
          <a:p>
            <a:fld id="{98AA5D08-9DAF-9547-BBF0-7CC92E0FEDC3}" type="slidenum">
              <a:rPr lang="de-DE" smtClean="0"/>
              <a:t>73</a:t>
            </a:fld>
            <a:endParaRPr lang="de-DE"/>
          </a:p>
        </p:txBody>
      </p:sp>
    </p:spTree>
    <p:extLst>
      <p:ext uri="{BB962C8B-B14F-4D97-AF65-F5344CB8AC3E}">
        <p14:creationId xmlns:p14="http://schemas.microsoft.com/office/powerpoint/2010/main" val="36763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chemeClr val="bg1"/>
                </a:solidFill>
              </a:rPr>
              <a:t>Bildungsgerechtigkeit</a:t>
            </a:r>
          </a:p>
        </p:txBody>
      </p:sp>
      <p:sp>
        <p:nvSpPr>
          <p:cNvPr id="4" name="Foliennummernplatzhalter 3"/>
          <p:cNvSpPr>
            <a:spLocks noGrp="1"/>
          </p:cNvSpPr>
          <p:nvPr>
            <p:ph type="sldNum" sz="quarter" idx="5"/>
          </p:nvPr>
        </p:nvSpPr>
        <p:spPr/>
        <p:txBody>
          <a:bodyPr/>
          <a:lstStyle/>
          <a:p>
            <a:fld id="{4C6D6CF0-E971-5A40-B573-541E4160C770}" type="slidenum">
              <a:rPr lang="de-DE" smtClean="0"/>
              <a:t>74</a:t>
            </a:fld>
            <a:endParaRPr lang="de-DE"/>
          </a:p>
        </p:txBody>
      </p:sp>
    </p:spTree>
    <p:extLst>
      <p:ext uri="{BB962C8B-B14F-4D97-AF65-F5344CB8AC3E}">
        <p14:creationId xmlns:p14="http://schemas.microsoft.com/office/powerpoint/2010/main" val="21625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 bist Zeuge bei einem Unfall: Erlangen in der </a:t>
            </a:r>
            <a:r>
              <a:rPr lang="de-DE" dirty="0" err="1"/>
              <a:t>Drausnickstraße</a:t>
            </a:r>
            <a:r>
              <a:rPr lang="de-DE" dirty="0"/>
              <a:t> ist bei dichtem Nebel in der Nacht zum Sonntag ein schwerer Unfall passiert. Ein 27-jähriger Golf-Fahrer fuhr gegen 2 Uhr mit erhöhter Geschwindigkeit in Richtung Gräfenberg. Dabei prallte er gegen einen in einer Baustelle abgestellten Lastwagenanhänger. Totalschaden des Autos, Hänger wurde um mehrere Meter versetzt. Fahrer und seine 29-jährige Begleitung benutzen Sicherheitsgurte. Beide wurden im Krankenhaus untersucht. Sachschaden 6.000 Euro.</a:t>
            </a:r>
          </a:p>
        </p:txBody>
      </p:sp>
      <p:sp>
        <p:nvSpPr>
          <p:cNvPr id="4" name="Foliennummernplatzhalter 3"/>
          <p:cNvSpPr>
            <a:spLocks noGrp="1"/>
          </p:cNvSpPr>
          <p:nvPr>
            <p:ph type="sldNum" sz="quarter" idx="5"/>
          </p:nvPr>
        </p:nvSpPr>
        <p:spPr/>
        <p:txBody>
          <a:bodyPr/>
          <a:lstStyle/>
          <a:p>
            <a:fld id="{98AA5D08-9DAF-9547-BBF0-7CC92E0FEDC3}" type="slidenum">
              <a:rPr lang="de-DE" smtClean="0"/>
              <a:t>38</a:t>
            </a:fld>
            <a:endParaRPr lang="de-DE"/>
          </a:p>
        </p:txBody>
      </p:sp>
    </p:spTree>
    <p:extLst>
      <p:ext uri="{BB962C8B-B14F-4D97-AF65-F5344CB8AC3E}">
        <p14:creationId xmlns:p14="http://schemas.microsoft.com/office/powerpoint/2010/main" val="219581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6044E-B284-7590-BAD3-869CF209B2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C3F2B5-18D6-9CB3-F58B-6597465F48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B3E80E-B790-A6EC-F647-F9E84695B02A}"/>
              </a:ext>
            </a:extLst>
          </p:cNvPr>
          <p:cNvSpPr>
            <a:spLocks noGrp="1"/>
          </p:cNvSpPr>
          <p:nvPr>
            <p:ph type="body" idx="1"/>
          </p:nvPr>
        </p:nvSpPr>
        <p:spPr/>
        <p:txBody>
          <a:bodyPr/>
          <a:lstStyle/>
          <a:p>
            <a:r>
              <a:rPr lang="de-DE" dirty="0"/>
              <a:t>Du bist Zeuge bei einem Unfall: Erlangen in der </a:t>
            </a:r>
            <a:r>
              <a:rPr lang="de-DE" dirty="0" err="1"/>
              <a:t>Drausnickstraße</a:t>
            </a:r>
            <a:r>
              <a:rPr lang="de-DE" dirty="0"/>
              <a:t> ist bei dichtem Nebel in der Nacht zum Sonntag ein schwerer Unfall passiert. Ein 27-jähriger Golf-Fahrer fuhr gegen 2 Uhr mit erhöhter Geschwindigkeit in Richtung Gräfenberg. Dabei prallte er gegen einen in einer Baustelle abgestellten Lastwagenanhänger. Totalschaden des Autos, Hänger wurde um mehrere Meter versetzt. Fahrer und seine 29-jährige Begleitung benutzen Sicherheitsgurte. Beide wurden im Krankenhaus untersucht. Sachschaden 6.000 Euro.</a:t>
            </a:r>
          </a:p>
        </p:txBody>
      </p:sp>
      <p:sp>
        <p:nvSpPr>
          <p:cNvPr id="4" name="Foliennummernplatzhalter 3">
            <a:extLst>
              <a:ext uri="{FF2B5EF4-FFF2-40B4-BE49-F238E27FC236}">
                <a16:creationId xmlns:a16="http://schemas.microsoft.com/office/drawing/2014/main" id="{D9817664-B666-1148-2E03-99FE38C620B8}"/>
              </a:ext>
            </a:extLst>
          </p:cNvPr>
          <p:cNvSpPr>
            <a:spLocks noGrp="1"/>
          </p:cNvSpPr>
          <p:nvPr>
            <p:ph type="sldNum" sz="quarter" idx="5"/>
          </p:nvPr>
        </p:nvSpPr>
        <p:spPr/>
        <p:txBody>
          <a:bodyPr/>
          <a:lstStyle/>
          <a:p>
            <a:fld id="{98AA5D08-9DAF-9547-BBF0-7CC92E0FEDC3}" type="slidenum">
              <a:rPr lang="de-DE" smtClean="0"/>
              <a:t>42</a:t>
            </a:fld>
            <a:endParaRPr lang="de-DE"/>
          </a:p>
        </p:txBody>
      </p:sp>
    </p:spTree>
    <p:extLst>
      <p:ext uri="{BB962C8B-B14F-4D97-AF65-F5344CB8AC3E}">
        <p14:creationId xmlns:p14="http://schemas.microsoft.com/office/powerpoint/2010/main" val="337200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 bist Zeuge bei einem Unfall: Erlangen in der </a:t>
            </a:r>
            <a:r>
              <a:rPr lang="de-DE" dirty="0" err="1"/>
              <a:t>Drausnickstraße</a:t>
            </a:r>
            <a:r>
              <a:rPr lang="de-DE" dirty="0"/>
              <a:t> ist bei dichtem Nebel in der Nacht zum Sonntag ein schwerer Unfall passiert. Ein 27-jähriger Golf-Fahrer fuhr gegen 2 Uhr mit erhöhter Geschwindigkeit in Richtung Gräfenberg. Dabei prallte er gegen einen in einer Baustelle abgestellten Lastwagenanhänger. Totalschaden des Autos, Hänger wurde um mehrere Meter versetzt. Fahrer und seine 29-jährige Begleitung benutzen Sicherheitsgurte. Beide wurden im Krankenhaus untersucht. Sachschaden 6.000 Euro.</a:t>
            </a:r>
          </a:p>
        </p:txBody>
      </p:sp>
      <p:sp>
        <p:nvSpPr>
          <p:cNvPr id="4" name="Foliennummernplatzhalter 3"/>
          <p:cNvSpPr>
            <a:spLocks noGrp="1"/>
          </p:cNvSpPr>
          <p:nvPr>
            <p:ph type="sldNum" sz="quarter" idx="5"/>
          </p:nvPr>
        </p:nvSpPr>
        <p:spPr/>
        <p:txBody>
          <a:bodyPr/>
          <a:lstStyle/>
          <a:p>
            <a:fld id="{98AA5D08-9DAF-9547-BBF0-7CC92E0FEDC3}" type="slidenum">
              <a:rPr lang="de-DE" smtClean="0"/>
              <a:t>45</a:t>
            </a:fld>
            <a:endParaRPr lang="de-DE"/>
          </a:p>
        </p:txBody>
      </p:sp>
    </p:spTree>
    <p:extLst>
      <p:ext uri="{BB962C8B-B14F-4D97-AF65-F5344CB8AC3E}">
        <p14:creationId xmlns:p14="http://schemas.microsoft.com/office/powerpoint/2010/main" val="395479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ist eine Buche</a:t>
            </a:r>
          </a:p>
        </p:txBody>
      </p:sp>
      <p:sp>
        <p:nvSpPr>
          <p:cNvPr id="4" name="Foliennummernplatzhalter 3"/>
          <p:cNvSpPr>
            <a:spLocks noGrp="1"/>
          </p:cNvSpPr>
          <p:nvPr>
            <p:ph type="sldNum" sz="quarter" idx="5"/>
          </p:nvPr>
        </p:nvSpPr>
        <p:spPr/>
        <p:txBody>
          <a:bodyPr/>
          <a:lstStyle/>
          <a:p>
            <a:fld id="{98AA5D08-9DAF-9547-BBF0-7CC92E0FEDC3}" type="slidenum">
              <a:rPr lang="de-DE" smtClean="0"/>
              <a:t>55</a:t>
            </a:fld>
            <a:endParaRPr lang="de-DE"/>
          </a:p>
        </p:txBody>
      </p:sp>
    </p:spTree>
    <p:extLst>
      <p:ext uri="{BB962C8B-B14F-4D97-AF65-F5344CB8AC3E}">
        <p14:creationId xmlns:p14="http://schemas.microsoft.com/office/powerpoint/2010/main" val="201272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ist eine Buche</a:t>
            </a:r>
          </a:p>
        </p:txBody>
      </p:sp>
      <p:sp>
        <p:nvSpPr>
          <p:cNvPr id="4" name="Foliennummernplatzhalter 3"/>
          <p:cNvSpPr>
            <a:spLocks noGrp="1"/>
          </p:cNvSpPr>
          <p:nvPr>
            <p:ph type="sldNum" sz="quarter" idx="5"/>
          </p:nvPr>
        </p:nvSpPr>
        <p:spPr/>
        <p:txBody>
          <a:bodyPr/>
          <a:lstStyle/>
          <a:p>
            <a:fld id="{98AA5D08-9DAF-9547-BBF0-7CC92E0FEDC3}" type="slidenum">
              <a:rPr lang="de-DE" smtClean="0"/>
              <a:t>57</a:t>
            </a:fld>
            <a:endParaRPr lang="de-DE"/>
          </a:p>
        </p:txBody>
      </p:sp>
    </p:spTree>
    <p:extLst>
      <p:ext uri="{BB962C8B-B14F-4D97-AF65-F5344CB8AC3E}">
        <p14:creationId xmlns:p14="http://schemas.microsoft.com/office/powerpoint/2010/main" val="329858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8AA5D08-9DAF-9547-BBF0-7CC92E0FEDC3}" type="slidenum">
              <a:rPr lang="de-DE" smtClean="0"/>
              <a:t>67</a:t>
            </a:fld>
            <a:endParaRPr lang="de-DE"/>
          </a:p>
        </p:txBody>
      </p:sp>
    </p:spTree>
    <p:extLst>
      <p:ext uri="{BB962C8B-B14F-4D97-AF65-F5344CB8AC3E}">
        <p14:creationId xmlns:p14="http://schemas.microsoft.com/office/powerpoint/2010/main" val="73654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Quellen überprüfen</a:t>
            </a:r>
          </a:p>
        </p:txBody>
      </p:sp>
      <p:sp>
        <p:nvSpPr>
          <p:cNvPr id="4" name="Foliennummernplatzhalter 3"/>
          <p:cNvSpPr>
            <a:spLocks noGrp="1"/>
          </p:cNvSpPr>
          <p:nvPr>
            <p:ph type="sldNum" sz="quarter" idx="5"/>
          </p:nvPr>
        </p:nvSpPr>
        <p:spPr/>
        <p:txBody>
          <a:bodyPr/>
          <a:lstStyle/>
          <a:p>
            <a:fld id="{98AA5D08-9DAF-9547-BBF0-7CC92E0FEDC3}" type="slidenum">
              <a:rPr lang="de-DE" smtClean="0"/>
              <a:t>69</a:t>
            </a:fld>
            <a:endParaRPr lang="de-DE"/>
          </a:p>
        </p:txBody>
      </p:sp>
    </p:spTree>
    <p:extLst>
      <p:ext uri="{BB962C8B-B14F-4D97-AF65-F5344CB8AC3E}">
        <p14:creationId xmlns:p14="http://schemas.microsoft.com/office/powerpoint/2010/main" val="129267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EBE0-4562-5996-9D30-D4DC26CE87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6B50A6-5BCE-1427-3F0C-D7171C7662E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27D6021-97DA-E8D3-25B2-346CB2DF15A3}"/>
              </a:ext>
            </a:extLst>
          </p:cNvPr>
          <p:cNvSpPr>
            <a:spLocks noGrp="1"/>
          </p:cNvSpPr>
          <p:nvPr>
            <p:ph type="body" idx="1"/>
          </p:nvPr>
        </p:nvSpPr>
        <p:spPr/>
        <p:txBody>
          <a:bodyPr/>
          <a:lstStyle/>
          <a:p>
            <a:r>
              <a:rPr lang="de-DE" dirty="0"/>
              <a:t>Rassismus, Stereotypen</a:t>
            </a:r>
          </a:p>
        </p:txBody>
      </p:sp>
      <p:sp>
        <p:nvSpPr>
          <p:cNvPr id="4" name="Foliennummernplatzhalter 3">
            <a:extLst>
              <a:ext uri="{FF2B5EF4-FFF2-40B4-BE49-F238E27FC236}">
                <a16:creationId xmlns:a16="http://schemas.microsoft.com/office/drawing/2014/main" id="{BA1E94B4-F7ED-196D-B57D-993E82B46BA0}"/>
              </a:ext>
            </a:extLst>
          </p:cNvPr>
          <p:cNvSpPr>
            <a:spLocks noGrp="1"/>
          </p:cNvSpPr>
          <p:nvPr>
            <p:ph type="sldNum" sz="quarter" idx="5"/>
          </p:nvPr>
        </p:nvSpPr>
        <p:spPr/>
        <p:txBody>
          <a:bodyPr/>
          <a:lstStyle/>
          <a:p>
            <a:fld id="{98AA5D08-9DAF-9547-BBF0-7CC92E0FEDC3}" type="slidenum">
              <a:rPr lang="de-DE" smtClean="0"/>
              <a:t>70</a:t>
            </a:fld>
            <a:endParaRPr lang="de-DE"/>
          </a:p>
        </p:txBody>
      </p:sp>
    </p:spTree>
    <p:extLst>
      <p:ext uri="{BB962C8B-B14F-4D97-AF65-F5344CB8AC3E}">
        <p14:creationId xmlns:p14="http://schemas.microsoft.com/office/powerpoint/2010/main" val="122936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3F4F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
        <p:nvSpPr>
          <p:cNvPr id="7" name="Freeform 7">
            <a:extLst>
              <a:ext uri="{FF2B5EF4-FFF2-40B4-BE49-F238E27FC236}">
                <a16:creationId xmlns:a16="http://schemas.microsoft.com/office/drawing/2014/main" id="{6945806B-F7EC-273F-0A13-C4406C3D73AC}"/>
              </a:ext>
            </a:extLst>
          </p:cNvPr>
          <p:cNvSpPr/>
          <p:nvPr userDrawn="1"/>
        </p:nvSpPr>
        <p:spPr>
          <a:xfrm>
            <a:off x="16840200" y="37190"/>
            <a:ext cx="824810" cy="808948"/>
          </a:xfrm>
          <a:custGeom>
            <a:avLst/>
            <a:gdLst/>
            <a:ahLst/>
            <a:cxnLst/>
            <a:rect l="l" t="t" r="r" b="b"/>
            <a:pathLst>
              <a:path w="824810" h="808948">
                <a:moveTo>
                  <a:pt x="0" y="0"/>
                </a:moveTo>
                <a:lnTo>
                  <a:pt x="824809" y="0"/>
                </a:lnTo>
                <a:lnTo>
                  <a:pt x="824809" y="808948"/>
                </a:lnTo>
                <a:lnTo>
                  <a:pt x="0" y="808948"/>
                </a:lnTo>
                <a:lnTo>
                  <a:pt x="0" y="0"/>
                </a:lnTo>
                <a:close/>
              </a:path>
            </a:pathLst>
          </a:custGeom>
          <a:blipFill>
            <a:blip r:embed="rId13"/>
            <a:stretch>
              <a:fillRect/>
            </a:stretch>
          </a:blipFill>
        </p:spPr>
        <p:txBody>
          <a:bodyPr/>
          <a:lstStyle/>
          <a:p>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jpe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4.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5.svg"/><Relationship Id="rId9" Type="http://schemas.openxmlformats.org/officeDocument/2006/relationships/image" Target="../media/image34.png"/><Relationship Id="rId14" Type="http://schemas.openxmlformats.org/officeDocument/2006/relationships/image" Target="../media/image39.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1550" y="8439150"/>
            <a:ext cx="20231100" cy="34925"/>
          </a:xfrm>
          <a:prstGeom prst="rect">
            <a:avLst/>
          </a:prstGeom>
          <a:solidFill>
            <a:srgbClr val="000000"/>
          </a:solidFill>
        </p:spPr>
        <p:txBody>
          <a:bodyPr/>
          <a:lstStyle/>
          <a:p>
            <a:endParaRPr lang="de-DE" noProof="0" dirty="0"/>
          </a:p>
        </p:txBody>
      </p:sp>
      <p:grpSp>
        <p:nvGrpSpPr>
          <p:cNvPr id="3" name="Group 3"/>
          <p:cNvGrpSpPr/>
          <p:nvPr/>
        </p:nvGrpSpPr>
        <p:grpSpPr>
          <a:xfrm rot="10800000">
            <a:off x="514350" y="-784225"/>
            <a:ext cx="1176338" cy="9258300"/>
            <a:chOff x="0" y="0"/>
            <a:chExt cx="1568450" cy="12344400"/>
          </a:xfrm>
        </p:grpSpPr>
        <p:sp>
          <p:nvSpPr>
            <p:cNvPr id="4" name="TextBox 4"/>
            <p:cNvSpPr txBox="1"/>
            <p:nvPr/>
          </p:nvSpPr>
          <p:spPr>
            <a:xfrm rot="5400000">
              <a:off x="-3191933" y="5473428"/>
              <a:ext cx="8961965" cy="558800"/>
            </a:xfrm>
            <a:prstGeom prst="rect">
              <a:avLst/>
            </a:prstGeom>
          </p:spPr>
          <p:txBody>
            <a:bodyPr lIns="0" tIns="0" rIns="0" bIns="0" rtlCol="0" anchor="t">
              <a:spAutoFit/>
            </a:bodyPr>
            <a:lstStyle/>
            <a:p>
              <a:pPr marL="0" lvl="0" indent="0" algn="ctr">
                <a:lnSpc>
                  <a:spcPts val="3360"/>
                </a:lnSpc>
                <a:spcBef>
                  <a:spcPct val="0"/>
                </a:spcBef>
              </a:pPr>
              <a:r>
                <a:rPr lang="de-DE" sz="2800" b="1" spc="224" noProof="0" dirty="0">
                  <a:solidFill>
                    <a:srgbClr val="000000"/>
                  </a:solidFill>
                  <a:latin typeface="Montserrat Light"/>
                </a:rPr>
                <a:t>KI und </a:t>
              </a:r>
              <a:r>
                <a:rPr lang="de-DE" sz="2800" b="1" spc="224" noProof="0" dirty="0" err="1">
                  <a:solidFill>
                    <a:srgbClr val="000000"/>
                  </a:solidFill>
                  <a:latin typeface="Montserrat Light"/>
                </a:rPr>
                <a:t>sbs@school</a:t>
              </a:r>
              <a:endParaRPr lang="de-DE" sz="2800" b="1" spc="224" noProof="0" dirty="0">
                <a:solidFill>
                  <a:srgbClr val="000000"/>
                </a:solidFill>
                <a:latin typeface="Montserrat Light"/>
              </a:endParaRPr>
            </a:p>
          </p:txBody>
        </p:sp>
        <p:sp>
          <p:nvSpPr>
            <p:cNvPr id="5" name="AutoShape 5"/>
            <p:cNvSpPr/>
            <p:nvPr/>
          </p:nvSpPr>
          <p:spPr>
            <a:xfrm>
              <a:off x="0" y="0"/>
              <a:ext cx="50800" cy="12344400"/>
            </a:xfrm>
            <a:prstGeom prst="rect">
              <a:avLst/>
            </a:prstGeom>
            <a:solidFill>
              <a:srgbClr val="000000"/>
            </a:solidFill>
          </p:spPr>
          <p:txBody>
            <a:bodyPr/>
            <a:lstStyle/>
            <a:p>
              <a:endParaRPr lang="de-DE" noProof="0" dirty="0"/>
            </a:p>
          </p:txBody>
        </p:sp>
      </p:grpSp>
      <p:sp>
        <p:nvSpPr>
          <p:cNvPr id="6" name="AutoShape 6"/>
          <p:cNvSpPr/>
          <p:nvPr/>
        </p:nvSpPr>
        <p:spPr>
          <a:xfrm>
            <a:off x="-514350" y="8458200"/>
            <a:ext cx="1028700" cy="2095500"/>
          </a:xfrm>
          <a:prstGeom prst="rect">
            <a:avLst/>
          </a:prstGeom>
          <a:solidFill>
            <a:srgbClr val="000000"/>
          </a:solidFill>
        </p:spPr>
        <p:txBody>
          <a:bodyPr/>
          <a:lstStyle/>
          <a:p>
            <a:endParaRPr lang="de-DE" noProof="0" dirty="0"/>
          </a:p>
        </p:txBody>
      </p:sp>
      <p:sp>
        <p:nvSpPr>
          <p:cNvPr id="9" name="TextBox 9"/>
          <p:cNvSpPr txBox="1"/>
          <p:nvPr/>
        </p:nvSpPr>
        <p:spPr>
          <a:xfrm>
            <a:off x="1028700" y="1809750"/>
            <a:ext cx="13548828" cy="4225516"/>
          </a:xfrm>
          <a:prstGeom prst="rect">
            <a:avLst/>
          </a:prstGeom>
        </p:spPr>
        <p:txBody>
          <a:bodyPr lIns="0" tIns="0" rIns="0" bIns="0" rtlCol="0" anchor="t">
            <a:spAutoFit/>
          </a:bodyPr>
          <a:lstStyle/>
          <a:p>
            <a:pPr algn="r">
              <a:lnSpc>
                <a:spcPts val="15800"/>
              </a:lnSpc>
            </a:pPr>
            <a:r>
              <a:rPr lang="de-DE" sz="20000" noProof="0" dirty="0">
                <a:solidFill>
                  <a:srgbClr val="000000"/>
                </a:solidFill>
                <a:latin typeface="League Gothic"/>
              </a:rPr>
              <a:t>HERZLICH </a:t>
            </a:r>
          </a:p>
          <a:p>
            <a:pPr algn="r">
              <a:lnSpc>
                <a:spcPts val="15800"/>
              </a:lnSpc>
            </a:pPr>
            <a:r>
              <a:rPr lang="de-DE" sz="20000" dirty="0">
                <a:solidFill>
                  <a:srgbClr val="000000"/>
                </a:solidFill>
                <a:latin typeface="League Gothic"/>
              </a:rPr>
              <a:t>WILLKOMMEN</a:t>
            </a:r>
            <a:endParaRPr lang="de-DE" sz="20000" noProof="0" dirty="0">
              <a:solidFill>
                <a:srgbClr val="000000"/>
              </a:solidFill>
              <a:latin typeface="League Gothic"/>
            </a:endParaRPr>
          </a:p>
        </p:txBody>
      </p:sp>
      <p:sp>
        <p:nvSpPr>
          <p:cNvPr id="10" name="TextBox 10"/>
          <p:cNvSpPr txBox="1"/>
          <p:nvPr/>
        </p:nvSpPr>
        <p:spPr>
          <a:xfrm>
            <a:off x="1028700" y="9072245"/>
            <a:ext cx="13287978" cy="414655"/>
          </a:xfrm>
          <a:prstGeom prst="rect">
            <a:avLst/>
          </a:prstGeom>
        </p:spPr>
        <p:txBody>
          <a:bodyPr lIns="0" tIns="0" rIns="0" bIns="0" rtlCol="0" anchor="t">
            <a:spAutoFit/>
          </a:bodyPr>
          <a:lstStyle/>
          <a:p>
            <a:pPr algn="r">
              <a:lnSpc>
                <a:spcPts val="3380"/>
              </a:lnSpc>
            </a:pPr>
            <a:r>
              <a:rPr lang="de-DE" sz="2600" spc="137" noProof="0" dirty="0">
                <a:solidFill>
                  <a:srgbClr val="000000"/>
                </a:solidFill>
                <a:latin typeface="Montserrat Light"/>
              </a:rPr>
              <a:t>Zum Vortrag über KI und </a:t>
            </a:r>
            <a:r>
              <a:rPr lang="de-DE" sz="2600" spc="137" noProof="0" dirty="0" err="1">
                <a:solidFill>
                  <a:srgbClr val="000000"/>
                </a:solidFill>
                <a:latin typeface="Montserrat Light"/>
              </a:rPr>
              <a:t>sbs@school</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103745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A3B5-CDBB-D22A-FE07-6E2089D1710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3AA4DD6-A46A-E506-5EDA-6851AD58C56F}"/>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795A6FCF-1B6C-6CF8-95C5-75B037AB7ECC}"/>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3DEE1436-EC84-6D49-0994-F045EAD5944B}"/>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B9D1FEB1-3979-D8B3-1B25-1EDE0DE73789}"/>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Arbeiten mit KI</a:t>
            </a:r>
          </a:p>
        </p:txBody>
      </p:sp>
      <p:sp>
        <p:nvSpPr>
          <p:cNvPr id="5" name="TextBox 7">
            <a:extLst>
              <a:ext uri="{FF2B5EF4-FFF2-40B4-BE49-F238E27FC236}">
                <a16:creationId xmlns:a16="http://schemas.microsoft.com/office/drawing/2014/main" id="{5931E691-7B3A-CA5F-BF3D-BAC67E73E756}"/>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Unterrichtsvorbereitung mit KI</a:t>
            </a:r>
            <a:endParaRPr lang="de-DE" sz="3400" spc="374" noProof="0" dirty="0">
              <a:solidFill>
                <a:srgbClr val="000000"/>
              </a:solidFill>
              <a:latin typeface="Montserrat Classic Bold"/>
            </a:endParaRPr>
          </a:p>
        </p:txBody>
      </p:sp>
      <p:pic>
        <p:nvPicPr>
          <p:cNvPr id="7" name="Grafik 6">
            <a:extLst>
              <a:ext uri="{FF2B5EF4-FFF2-40B4-BE49-F238E27FC236}">
                <a16:creationId xmlns:a16="http://schemas.microsoft.com/office/drawing/2014/main" id="{C2462103-A25B-6D86-11EF-CC4DFD102F8C}"/>
              </a:ext>
            </a:extLst>
          </p:cNvPr>
          <p:cNvPicPr>
            <a:picLocks noChangeAspect="1"/>
          </p:cNvPicPr>
          <p:nvPr/>
        </p:nvPicPr>
        <p:blipFill>
          <a:blip r:embed="rId4"/>
          <a:stretch>
            <a:fillRect/>
          </a:stretch>
        </p:blipFill>
        <p:spPr>
          <a:xfrm>
            <a:off x="4241800" y="2122741"/>
            <a:ext cx="11391900" cy="7371958"/>
          </a:xfrm>
          <a:prstGeom prst="rect">
            <a:avLst/>
          </a:prstGeom>
        </p:spPr>
      </p:pic>
      <p:sp>
        <p:nvSpPr>
          <p:cNvPr id="8" name="TextBox 5">
            <a:extLst>
              <a:ext uri="{FF2B5EF4-FFF2-40B4-BE49-F238E27FC236}">
                <a16:creationId xmlns:a16="http://schemas.microsoft.com/office/drawing/2014/main" id="{2D9586BC-461D-846D-9DE6-44E972DB746F}"/>
              </a:ext>
            </a:extLst>
          </p:cNvPr>
          <p:cNvSpPr txBox="1"/>
          <p:nvPr/>
        </p:nvSpPr>
        <p:spPr>
          <a:xfrm>
            <a:off x="9486900" y="9520099"/>
            <a:ext cx="8801100" cy="461024"/>
          </a:xfrm>
          <a:prstGeom prst="rect">
            <a:avLst/>
          </a:prstGeom>
        </p:spPr>
        <p:txBody>
          <a:bodyPr wrap="square" lIns="0" tIns="0" rIns="0" bIns="0" rtlCol="0" anchor="t">
            <a:spAutoFit/>
          </a:bodyPr>
          <a:lstStyle/>
          <a:p>
            <a:pPr>
              <a:lnSpc>
                <a:spcPts val="4200"/>
              </a:lnSpc>
            </a:pPr>
            <a:r>
              <a:rPr lang="de-DE" sz="1400" spc="28" dirty="0">
                <a:solidFill>
                  <a:srgbClr val="000000"/>
                </a:solidFill>
                <a:latin typeface="Montserrat Light"/>
              </a:rPr>
              <a:t>Quelle: ALP Dillingen: KI-Systeme verstehen und anwenden</a:t>
            </a:r>
            <a:endParaRPr lang="de-DE" sz="1400" spc="28" noProof="0" dirty="0">
              <a:solidFill>
                <a:srgbClr val="000000"/>
              </a:solidFill>
              <a:latin typeface="Montserrat Light"/>
            </a:endParaRPr>
          </a:p>
        </p:txBody>
      </p:sp>
      <p:sp>
        <p:nvSpPr>
          <p:cNvPr id="10" name="Ellipse 9">
            <a:extLst>
              <a:ext uri="{FF2B5EF4-FFF2-40B4-BE49-F238E27FC236}">
                <a16:creationId xmlns:a16="http://schemas.microsoft.com/office/drawing/2014/main" id="{D16E4EE1-2B53-8297-F4B5-FECE938C973A}"/>
              </a:ext>
            </a:extLst>
          </p:cNvPr>
          <p:cNvSpPr/>
          <p:nvPr/>
        </p:nvSpPr>
        <p:spPr>
          <a:xfrm>
            <a:off x="5791200" y="7200900"/>
            <a:ext cx="2857501" cy="2514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499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842F-65DE-48A2-E476-E5035BA3216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97DE64D-73DF-B7C5-B3DB-4939E8042B2E}"/>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0D18B722-406E-F93A-0671-88543DC9363E}"/>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4A5BCDA4-3BCC-DEBB-4A86-69AB7C477A11}"/>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89B8B481-5A8F-33AE-3379-344A7F0B79C8}"/>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Arbeiten mit KI</a:t>
            </a:r>
          </a:p>
        </p:txBody>
      </p:sp>
      <p:sp>
        <p:nvSpPr>
          <p:cNvPr id="5" name="TextBox 7">
            <a:extLst>
              <a:ext uri="{FF2B5EF4-FFF2-40B4-BE49-F238E27FC236}">
                <a16:creationId xmlns:a16="http://schemas.microsoft.com/office/drawing/2014/main" id="{919CEC0D-40BD-18A9-058C-7BEDD386B07A}"/>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Beispiel: Unterrichtsvorbereitung mit KI</a:t>
            </a:r>
            <a:endParaRPr lang="de-DE" sz="3400" spc="374" noProof="0" dirty="0">
              <a:solidFill>
                <a:srgbClr val="000000"/>
              </a:solidFill>
              <a:latin typeface="Montserrat Classic Bold"/>
            </a:endParaRPr>
          </a:p>
        </p:txBody>
      </p:sp>
      <p:sp>
        <p:nvSpPr>
          <p:cNvPr id="8" name="TextBox 5">
            <a:extLst>
              <a:ext uri="{FF2B5EF4-FFF2-40B4-BE49-F238E27FC236}">
                <a16:creationId xmlns:a16="http://schemas.microsoft.com/office/drawing/2014/main" id="{907CA46C-A5A3-629F-48F5-433B26A53F72}"/>
              </a:ext>
            </a:extLst>
          </p:cNvPr>
          <p:cNvSpPr txBox="1"/>
          <p:nvPr/>
        </p:nvSpPr>
        <p:spPr>
          <a:xfrm>
            <a:off x="9486900" y="9520099"/>
            <a:ext cx="8801100" cy="461024"/>
          </a:xfrm>
          <a:prstGeom prst="rect">
            <a:avLst/>
          </a:prstGeom>
        </p:spPr>
        <p:txBody>
          <a:bodyPr wrap="square" lIns="0" tIns="0" rIns="0" bIns="0" rtlCol="0" anchor="t">
            <a:spAutoFit/>
          </a:bodyPr>
          <a:lstStyle/>
          <a:p>
            <a:pPr>
              <a:lnSpc>
                <a:spcPts val="4200"/>
              </a:lnSpc>
            </a:pPr>
            <a:r>
              <a:rPr lang="de-DE" sz="1400" spc="28" dirty="0">
                <a:solidFill>
                  <a:srgbClr val="000000"/>
                </a:solidFill>
                <a:latin typeface="Montserrat Light"/>
              </a:rPr>
              <a:t>Quelle: ChatGPT</a:t>
            </a:r>
            <a:endParaRPr lang="de-DE" sz="1400" spc="28" noProof="0" dirty="0">
              <a:solidFill>
                <a:srgbClr val="000000"/>
              </a:solidFill>
              <a:latin typeface="Montserrat Light"/>
            </a:endParaRPr>
          </a:p>
        </p:txBody>
      </p:sp>
      <p:pic>
        <p:nvPicPr>
          <p:cNvPr id="13" name="Grafik 12">
            <a:extLst>
              <a:ext uri="{FF2B5EF4-FFF2-40B4-BE49-F238E27FC236}">
                <a16:creationId xmlns:a16="http://schemas.microsoft.com/office/drawing/2014/main" id="{C076D291-B36B-B695-2BDB-3CE8AAA105B2}"/>
              </a:ext>
            </a:extLst>
          </p:cNvPr>
          <p:cNvPicPr>
            <a:picLocks noChangeAspect="1"/>
          </p:cNvPicPr>
          <p:nvPr/>
        </p:nvPicPr>
        <p:blipFill>
          <a:blip r:embed="rId4"/>
          <a:stretch>
            <a:fillRect/>
          </a:stretch>
        </p:blipFill>
        <p:spPr>
          <a:xfrm>
            <a:off x="4114800" y="2247900"/>
            <a:ext cx="12113343" cy="6705600"/>
          </a:xfrm>
          <a:prstGeom prst="rect">
            <a:avLst/>
          </a:prstGeom>
        </p:spPr>
      </p:pic>
    </p:spTree>
    <p:extLst>
      <p:ext uri="{BB962C8B-B14F-4D97-AF65-F5344CB8AC3E}">
        <p14:creationId xmlns:p14="http://schemas.microsoft.com/office/powerpoint/2010/main" val="22318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D7012-816D-AC89-DB85-8312C886B19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91E2AB7-1200-6517-D523-3E712A791ADA}"/>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5A2690EA-53C6-4CCB-5F4F-AF6050AB5479}"/>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E9DA1387-381F-E7F1-6E95-F5A9108CC559}"/>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003E2BBF-E20C-BC95-2EE9-24303B3975DF}"/>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Arbeiten mit KI</a:t>
            </a:r>
          </a:p>
        </p:txBody>
      </p:sp>
      <p:sp>
        <p:nvSpPr>
          <p:cNvPr id="5" name="TextBox 7">
            <a:extLst>
              <a:ext uri="{FF2B5EF4-FFF2-40B4-BE49-F238E27FC236}">
                <a16:creationId xmlns:a16="http://schemas.microsoft.com/office/drawing/2014/main" id="{7D38D40B-B59B-8888-416D-A0F5039783E8}"/>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Beispiel: Unterrichtsvorbereitung mit KI</a:t>
            </a:r>
            <a:endParaRPr lang="de-DE" sz="3400" spc="374" noProof="0" dirty="0">
              <a:solidFill>
                <a:srgbClr val="000000"/>
              </a:solidFill>
              <a:latin typeface="Montserrat Classic Bold"/>
            </a:endParaRPr>
          </a:p>
        </p:txBody>
      </p:sp>
      <p:sp>
        <p:nvSpPr>
          <p:cNvPr id="8" name="TextBox 5">
            <a:extLst>
              <a:ext uri="{FF2B5EF4-FFF2-40B4-BE49-F238E27FC236}">
                <a16:creationId xmlns:a16="http://schemas.microsoft.com/office/drawing/2014/main" id="{9291D7DF-DCA8-063D-17B0-E8D58FEE2C95}"/>
              </a:ext>
            </a:extLst>
          </p:cNvPr>
          <p:cNvSpPr txBox="1"/>
          <p:nvPr/>
        </p:nvSpPr>
        <p:spPr>
          <a:xfrm>
            <a:off x="14706600" y="9258300"/>
            <a:ext cx="8801100" cy="461024"/>
          </a:xfrm>
          <a:prstGeom prst="rect">
            <a:avLst/>
          </a:prstGeom>
        </p:spPr>
        <p:txBody>
          <a:bodyPr wrap="square" lIns="0" tIns="0" rIns="0" bIns="0" rtlCol="0" anchor="t">
            <a:spAutoFit/>
          </a:bodyPr>
          <a:lstStyle/>
          <a:p>
            <a:pPr>
              <a:lnSpc>
                <a:spcPts val="4200"/>
              </a:lnSpc>
            </a:pPr>
            <a:r>
              <a:rPr lang="de-DE" sz="1400" spc="28" dirty="0">
                <a:solidFill>
                  <a:srgbClr val="000000"/>
                </a:solidFill>
                <a:latin typeface="Montserrat Light"/>
              </a:rPr>
              <a:t>Quelle: ChatGPT</a:t>
            </a:r>
            <a:endParaRPr lang="de-DE" sz="1400" spc="28" noProof="0" dirty="0">
              <a:solidFill>
                <a:srgbClr val="000000"/>
              </a:solidFill>
              <a:latin typeface="Montserrat Light"/>
            </a:endParaRPr>
          </a:p>
        </p:txBody>
      </p:sp>
      <p:pic>
        <p:nvPicPr>
          <p:cNvPr id="7" name="Grafik 6">
            <a:extLst>
              <a:ext uri="{FF2B5EF4-FFF2-40B4-BE49-F238E27FC236}">
                <a16:creationId xmlns:a16="http://schemas.microsoft.com/office/drawing/2014/main" id="{35D1BB81-E8C6-EBF7-DC91-0746D43426C8}"/>
              </a:ext>
            </a:extLst>
          </p:cNvPr>
          <p:cNvPicPr>
            <a:picLocks noChangeAspect="1"/>
          </p:cNvPicPr>
          <p:nvPr/>
        </p:nvPicPr>
        <p:blipFill>
          <a:blip r:embed="rId4"/>
          <a:srcRect t="10714"/>
          <a:stretch>
            <a:fillRect/>
          </a:stretch>
        </p:blipFill>
        <p:spPr>
          <a:xfrm>
            <a:off x="3539037" y="3009900"/>
            <a:ext cx="13310532" cy="3810000"/>
          </a:xfrm>
          <a:prstGeom prst="rect">
            <a:avLst/>
          </a:prstGeom>
        </p:spPr>
      </p:pic>
      <p:sp>
        <p:nvSpPr>
          <p:cNvPr id="10" name="TextBox 7">
            <a:extLst>
              <a:ext uri="{FF2B5EF4-FFF2-40B4-BE49-F238E27FC236}">
                <a16:creationId xmlns:a16="http://schemas.microsoft.com/office/drawing/2014/main" id="{25B2DB2F-4E63-6E0D-EF7E-79597F145C85}"/>
              </a:ext>
            </a:extLst>
          </p:cNvPr>
          <p:cNvSpPr txBox="1"/>
          <p:nvPr/>
        </p:nvSpPr>
        <p:spPr>
          <a:xfrm>
            <a:off x="8839200" y="7275434"/>
            <a:ext cx="12155232" cy="490968"/>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sym typeface="Wingdings" panose="05000000000000000000" pitchFamily="2" charset="2"/>
              </a:rPr>
              <a:t> </a:t>
            </a:r>
            <a:r>
              <a:rPr lang="de-DE" sz="2000" spc="374" noProof="0" dirty="0">
                <a:solidFill>
                  <a:srgbClr val="000000"/>
                </a:solidFill>
                <a:latin typeface="Montserrat Classic Bold"/>
                <a:sym typeface="Wingdings" panose="05000000000000000000" pitchFamily="2" charset="2"/>
              </a:rPr>
              <a:t>Ggf. </a:t>
            </a:r>
            <a:r>
              <a:rPr lang="de-DE" sz="2000" spc="374" dirty="0">
                <a:solidFill>
                  <a:srgbClr val="000000"/>
                </a:solidFill>
                <a:latin typeface="Montserrat Classic Bold"/>
                <a:sym typeface="Wingdings" panose="05000000000000000000" pitchFamily="2" charset="2"/>
              </a:rPr>
              <a:t>Übertragung der Fragen in ein </a:t>
            </a:r>
            <a:r>
              <a:rPr lang="de-DE" sz="2000" spc="374" dirty="0" err="1">
                <a:solidFill>
                  <a:srgbClr val="000000"/>
                </a:solidFill>
                <a:latin typeface="Montserrat Classic Bold"/>
                <a:sym typeface="Wingdings" panose="05000000000000000000" pitchFamily="2" charset="2"/>
              </a:rPr>
              <a:t>Kahoot</a:t>
            </a:r>
            <a:endParaRPr lang="de-DE" sz="3400" spc="374" noProof="0" dirty="0">
              <a:solidFill>
                <a:srgbClr val="000000"/>
              </a:solidFill>
              <a:latin typeface="Montserrat Classic Bold"/>
            </a:endParaRPr>
          </a:p>
        </p:txBody>
      </p:sp>
    </p:spTree>
    <p:extLst>
      <p:ext uri="{BB962C8B-B14F-4D97-AF65-F5344CB8AC3E}">
        <p14:creationId xmlns:p14="http://schemas.microsoft.com/office/powerpoint/2010/main" val="208357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D9C1-220C-7DE9-D344-CACE1340C40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D9A32E4-1A8C-7D57-FE0D-0112BCB257B5}"/>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90EB34C6-7B63-6143-381D-96F4154A099D}"/>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2F83E514-1C6D-5453-0FDE-FE08CBED1BBB}"/>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89FDABE8-2A39-CA70-E3B6-38D49761CEB7}"/>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Arbeiten mit KI</a:t>
            </a:r>
          </a:p>
        </p:txBody>
      </p:sp>
      <p:sp>
        <p:nvSpPr>
          <p:cNvPr id="5" name="TextBox 7">
            <a:extLst>
              <a:ext uri="{FF2B5EF4-FFF2-40B4-BE49-F238E27FC236}">
                <a16:creationId xmlns:a16="http://schemas.microsoft.com/office/drawing/2014/main" id="{B07A38E9-4100-12E3-CBB0-904E5B314106}"/>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Exkurs: </a:t>
            </a:r>
            <a:r>
              <a:rPr lang="de-DE" sz="3400" spc="374" dirty="0" err="1">
                <a:solidFill>
                  <a:srgbClr val="000000"/>
                </a:solidFill>
                <a:latin typeface="Montserrat Classic Bold"/>
              </a:rPr>
              <a:t>Promting</a:t>
            </a:r>
            <a:endParaRPr lang="de-DE" sz="3400" spc="374" noProof="0" dirty="0">
              <a:solidFill>
                <a:srgbClr val="000000"/>
              </a:solidFill>
              <a:latin typeface="Montserrat Classic Bold"/>
            </a:endParaRPr>
          </a:p>
        </p:txBody>
      </p:sp>
      <p:sp>
        <p:nvSpPr>
          <p:cNvPr id="8" name="TextBox 5">
            <a:extLst>
              <a:ext uri="{FF2B5EF4-FFF2-40B4-BE49-F238E27FC236}">
                <a16:creationId xmlns:a16="http://schemas.microsoft.com/office/drawing/2014/main" id="{E00AB8AB-B40A-5BC8-C8F8-2F6EBDC84DA6}"/>
              </a:ext>
            </a:extLst>
          </p:cNvPr>
          <p:cNvSpPr txBox="1"/>
          <p:nvPr/>
        </p:nvSpPr>
        <p:spPr>
          <a:xfrm>
            <a:off x="9486900" y="9520099"/>
            <a:ext cx="8801100" cy="441980"/>
          </a:xfrm>
          <a:prstGeom prst="rect">
            <a:avLst/>
          </a:prstGeom>
        </p:spPr>
        <p:txBody>
          <a:bodyPr wrap="square" lIns="0" tIns="0" rIns="0" bIns="0" rtlCol="0" anchor="t">
            <a:spAutoFit/>
          </a:bodyPr>
          <a:lstStyle/>
          <a:p>
            <a:pPr>
              <a:lnSpc>
                <a:spcPts val="4200"/>
              </a:lnSpc>
            </a:pPr>
            <a:r>
              <a:rPr lang="de-DE" sz="1200" spc="28" dirty="0">
                <a:solidFill>
                  <a:srgbClr val="000000"/>
                </a:solidFill>
                <a:latin typeface="Montserrat Light"/>
              </a:rPr>
              <a:t>Quelle: ALP Dillingen: KI-Systeme verstehen und anwenden</a:t>
            </a:r>
            <a:endParaRPr lang="de-DE" sz="1200" spc="28" noProof="0" dirty="0">
              <a:solidFill>
                <a:srgbClr val="000000"/>
              </a:solidFill>
              <a:latin typeface="Montserrat Light"/>
            </a:endParaRPr>
          </a:p>
        </p:txBody>
      </p:sp>
      <p:pic>
        <p:nvPicPr>
          <p:cNvPr id="7" name="Grafik 6">
            <a:extLst>
              <a:ext uri="{FF2B5EF4-FFF2-40B4-BE49-F238E27FC236}">
                <a16:creationId xmlns:a16="http://schemas.microsoft.com/office/drawing/2014/main" id="{8A77B962-7F62-8396-8AC3-1439DD5E1C79}"/>
              </a:ext>
            </a:extLst>
          </p:cNvPr>
          <p:cNvPicPr>
            <a:picLocks noChangeAspect="1"/>
          </p:cNvPicPr>
          <p:nvPr/>
        </p:nvPicPr>
        <p:blipFill>
          <a:blip r:embed="rId4"/>
          <a:stretch>
            <a:fillRect/>
          </a:stretch>
        </p:blipFill>
        <p:spPr>
          <a:xfrm>
            <a:off x="3850747" y="2122741"/>
            <a:ext cx="5730737" cy="7178662"/>
          </a:xfrm>
          <a:prstGeom prst="rect">
            <a:avLst/>
          </a:prstGeom>
        </p:spPr>
      </p:pic>
      <p:pic>
        <p:nvPicPr>
          <p:cNvPr id="10" name="Grafik 9">
            <a:extLst>
              <a:ext uri="{FF2B5EF4-FFF2-40B4-BE49-F238E27FC236}">
                <a16:creationId xmlns:a16="http://schemas.microsoft.com/office/drawing/2014/main" id="{5C1AC364-674D-A7A9-C2BE-84BC0AD7BEAC}"/>
              </a:ext>
            </a:extLst>
          </p:cNvPr>
          <p:cNvPicPr>
            <a:picLocks noChangeAspect="1"/>
          </p:cNvPicPr>
          <p:nvPr/>
        </p:nvPicPr>
        <p:blipFill>
          <a:blip r:embed="rId5"/>
          <a:stretch>
            <a:fillRect/>
          </a:stretch>
        </p:blipFill>
        <p:spPr>
          <a:xfrm>
            <a:off x="10439400" y="3429000"/>
            <a:ext cx="6194323" cy="3429000"/>
          </a:xfrm>
          <a:prstGeom prst="rect">
            <a:avLst/>
          </a:prstGeom>
        </p:spPr>
      </p:pic>
    </p:spTree>
    <p:extLst>
      <p:ext uri="{BB962C8B-B14F-4D97-AF65-F5344CB8AC3E}">
        <p14:creationId xmlns:p14="http://schemas.microsoft.com/office/powerpoint/2010/main" val="1423066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1F79-88A7-60D5-7BCD-637E585657E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5CD5554-E07D-6E2D-5064-3F103334DD71}"/>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D2F006AE-05BB-513E-DC5C-23A03460B9D2}"/>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EC2257BB-F29C-7296-9B19-C392FD4B53EF}"/>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AB379386-F983-65E2-3509-B414D1D470BF}"/>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Arbeiten mit KI</a:t>
            </a:r>
          </a:p>
        </p:txBody>
      </p:sp>
      <p:sp>
        <p:nvSpPr>
          <p:cNvPr id="5" name="TextBox 7">
            <a:extLst>
              <a:ext uri="{FF2B5EF4-FFF2-40B4-BE49-F238E27FC236}">
                <a16:creationId xmlns:a16="http://schemas.microsoft.com/office/drawing/2014/main" id="{499F2C2D-FACD-F443-7AD2-14D6C179756C}"/>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Unterrichtsvorbereitung mit KI</a:t>
            </a:r>
            <a:endParaRPr lang="de-DE" sz="3400" spc="374" noProof="0" dirty="0">
              <a:solidFill>
                <a:srgbClr val="000000"/>
              </a:solidFill>
              <a:latin typeface="Montserrat Classic Bold"/>
            </a:endParaRPr>
          </a:p>
        </p:txBody>
      </p:sp>
      <p:pic>
        <p:nvPicPr>
          <p:cNvPr id="7" name="Grafik 6">
            <a:extLst>
              <a:ext uri="{FF2B5EF4-FFF2-40B4-BE49-F238E27FC236}">
                <a16:creationId xmlns:a16="http://schemas.microsoft.com/office/drawing/2014/main" id="{9BEFCC6F-4445-E0DB-03C4-E5D8CA1F2845}"/>
              </a:ext>
            </a:extLst>
          </p:cNvPr>
          <p:cNvPicPr>
            <a:picLocks noChangeAspect="1"/>
          </p:cNvPicPr>
          <p:nvPr/>
        </p:nvPicPr>
        <p:blipFill>
          <a:blip r:embed="rId4"/>
          <a:stretch>
            <a:fillRect/>
          </a:stretch>
        </p:blipFill>
        <p:spPr>
          <a:xfrm>
            <a:off x="3488628" y="2247900"/>
            <a:ext cx="9773416" cy="6324600"/>
          </a:xfrm>
          <a:prstGeom prst="rect">
            <a:avLst/>
          </a:prstGeom>
        </p:spPr>
      </p:pic>
      <p:sp>
        <p:nvSpPr>
          <p:cNvPr id="8" name="TextBox 5">
            <a:extLst>
              <a:ext uri="{FF2B5EF4-FFF2-40B4-BE49-F238E27FC236}">
                <a16:creationId xmlns:a16="http://schemas.microsoft.com/office/drawing/2014/main" id="{66E30B81-D668-9E15-7A04-CD18DACCCF04}"/>
              </a:ext>
            </a:extLst>
          </p:cNvPr>
          <p:cNvSpPr txBox="1"/>
          <p:nvPr/>
        </p:nvSpPr>
        <p:spPr>
          <a:xfrm>
            <a:off x="9486900" y="9520099"/>
            <a:ext cx="8801100" cy="441980"/>
          </a:xfrm>
          <a:prstGeom prst="rect">
            <a:avLst/>
          </a:prstGeom>
        </p:spPr>
        <p:txBody>
          <a:bodyPr wrap="square" lIns="0" tIns="0" rIns="0" bIns="0" rtlCol="0" anchor="t">
            <a:spAutoFit/>
          </a:bodyPr>
          <a:lstStyle/>
          <a:p>
            <a:pPr>
              <a:lnSpc>
                <a:spcPts val="4200"/>
              </a:lnSpc>
            </a:pPr>
            <a:r>
              <a:rPr lang="de-DE" sz="1200" spc="28" dirty="0">
                <a:solidFill>
                  <a:srgbClr val="000000"/>
                </a:solidFill>
                <a:latin typeface="Montserrat Light"/>
              </a:rPr>
              <a:t>Quelle: ALP Dillingen: KI-Systeme verstehen und anwenden</a:t>
            </a:r>
            <a:endParaRPr lang="de-DE" sz="1200" spc="28" noProof="0" dirty="0">
              <a:solidFill>
                <a:srgbClr val="000000"/>
              </a:solidFill>
              <a:latin typeface="Montserrat Light"/>
            </a:endParaRPr>
          </a:p>
        </p:txBody>
      </p:sp>
      <p:sp>
        <p:nvSpPr>
          <p:cNvPr id="3" name="TextBox 5">
            <a:extLst>
              <a:ext uri="{FF2B5EF4-FFF2-40B4-BE49-F238E27FC236}">
                <a16:creationId xmlns:a16="http://schemas.microsoft.com/office/drawing/2014/main" id="{65902751-16B6-C7BD-6EE0-9F16688761F7}"/>
              </a:ext>
            </a:extLst>
          </p:cNvPr>
          <p:cNvSpPr txBox="1"/>
          <p:nvPr/>
        </p:nvSpPr>
        <p:spPr>
          <a:xfrm>
            <a:off x="13543218" y="2933700"/>
            <a:ext cx="4574664" cy="4776179"/>
          </a:xfrm>
          <a:prstGeom prst="rect">
            <a:avLst/>
          </a:prstGeom>
        </p:spPr>
        <p:txBody>
          <a:bodyPr wrap="square" lIns="0" tIns="0" rIns="0" bIns="0" rtlCol="0" anchor="t">
            <a:spAutoFit/>
          </a:bodyPr>
          <a:lstStyle/>
          <a:p>
            <a:pPr>
              <a:lnSpc>
                <a:spcPts val="4200"/>
              </a:lnSpc>
            </a:pPr>
            <a:r>
              <a:rPr lang="de-DE" sz="2000" spc="28" dirty="0">
                <a:solidFill>
                  <a:srgbClr val="000000"/>
                </a:solidFill>
                <a:latin typeface="Montserrat Light"/>
              </a:rPr>
              <a:t>Weitere Anwendungen:</a:t>
            </a:r>
          </a:p>
          <a:p>
            <a:pPr marL="342900" indent="-342900">
              <a:lnSpc>
                <a:spcPts val="4200"/>
              </a:lnSpc>
              <a:buFontTx/>
              <a:buChar char="-"/>
            </a:pPr>
            <a:r>
              <a:rPr lang="de-DE" sz="2000" spc="28" noProof="0" dirty="0">
                <a:solidFill>
                  <a:srgbClr val="000000"/>
                </a:solidFill>
                <a:latin typeface="Montserrat Light"/>
              </a:rPr>
              <a:t>Bilder </a:t>
            </a:r>
            <a:r>
              <a:rPr lang="de-DE" sz="2000" spc="28" noProof="0" dirty="0" err="1">
                <a:solidFill>
                  <a:srgbClr val="000000"/>
                </a:solidFill>
                <a:latin typeface="Montserrat Light"/>
              </a:rPr>
              <a:t>un</a:t>
            </a:r>
            <a:r>
              <a:rPr lang="de-DE" sz="2000" spc="28" dirty="0">
                <a:solidFill>
                  <a:srgbClr val="000000"/>
                </a:solidFill>
                <a:latin typeface="Montserrat Light"/>
              </a:rPr>
              <a:t>d Musik</a:t>
            </a:r>
            <a:r>
              <a:rPr lang="de-DE" sz="2000" spc="28" noProof="0" dirty="0">
                <a:solidFill>
                  <a:srgbClr val="000000"/>
                </a:solidFill>
                <a:latin typeface="Montserrat Light"/>
              </a:rPr>
              <a:t> generieren</a:t>
            </a:r>
          </a:p>
          <a:p>
            <a:pPr marL="342900" indent="-342900">
              <a:lnSpc>
                <a:spcPts val="4200"/>
              </a:lnSpc>
              <a:buFontTx/>
              <a:buChar char="-"/>
            </a:pPr>
            <a:r>
              <a:rPr lang="de-DE" sz="2000" spc="28" dirty="0">
                <a:solidFill>
                  <a:srgbClr val="000000"/>
                </a:solidFill>
                <a:latin typeface="Montserrat Light"/>
              </a:rPr>
              <a:t>Bildtexte einscannen und als Text ausgeben lassen</a:t>
            </a:r>
          </a:p>
          <a:p>
            <a:pPr marL="342900" indent="-342900">
              <a:lnSpc>
                <a:spcPts val="4200"/>
              </a:lnSpc>
              <a:buFontTx/>
              <a:buChar char="-"/>
            </a:pPr>
            <a:r>
              <a:rPr lang="de-DE" sz="2000" spc="28" noProof="0" dirty="0">
                <a:solidFill>
                  <a:srgbClr val="000000"/>
                </a:solidFill>
                <a:latin typeface="Montserrat Light"/>
              </a:rPr>
              <a:t>Dokumente umformatieren</a:t>
            </a:r>
          </a:p>
          <a:p>
            <a:pPr marL="342900" indent="-342900">
              <a:lnSpc>
                <a:spcPts val="4200"/>
              </a:lnSpc>
              <a:buFontTx/>
              <a:buChar char="-"/>
            </a:pPr>
            <a:r>
              <a:rPr lang="de-DE" sz="2000" spc="28" noProof="0" dirty="0">
                <a:solidFill>
                  <a:srgbClr val="000000"/>
                </a:solidFill>
                <a:latin typeface="Montserrat Light"/>
              </a:rPr>
              <a:t>Checklisten für </a:t>
            </a:r>
            <a:r>
              <a:rPr lang="de-DE" sz="2000" spc="28" dirty="0">
                <a:solidFill>
                  <a:srgbClr val="000000"/>
                </a:solidFill>
                <a:latin typeface="Montserrat Light"/>
              </a:rPr>
              <a:t>Klassenfahrten erstellen lassen</a:t>
            </a:r>
            <a:endParaRPr lang="de-DE" sz="2000" spc="28" noProof="0" dirty="0">
              <a:solidFill>
                <a:srgbClr val="000000"/>
              </a:solidFill>
              <a:latin typeface="Montserrat Light"/>
            </a:endParaRPr>
          </a:p>
          <a:p>
            <a:pPr marL="342900" indent="-342900">
              <a:lnSpc>
                <a:spcPts val="4200"/>
              </a:lnSpc>
              <a:buFontTx/>
              <a:buChar char="-"/>
            </a:pPr>
            <a:r>
              <a:rPr lang="de-DE" sz="2000" spc="28" dirty="0">
                <a:solidFill>
                  <a:srgbClr val="000000"/>
                </a:solidFill>
                <a:latin typeface="Montserrat Light"/>
              </a:rPr>
              <a:t>u</a:t>
            </a:r>
            <a:r>
              <a:rPr lang="de-DE" sz="2000" spc="28" noProof="0" dirty="0">
                <a:solidFill>
                  <a:srgbClr val="000000"/>
                </a:solidFill>
                <a:latin typeface="Montserrat Light"/>
              </a:rPr>
              <a:t>. s. w. </a:t>
            </a:r>
          </a:p>
          <a:p>
            <a:pPr marL="342900" indent="-342900">
              <a:lnSpc>
                <a:spcPts val="4200"/>
              </a:lnSpc>
              <a:buFontTx/>
              <a:buChar char="-"/>
            </a:pPr>
            <a:endParaRPr lang="de-DE" sz="2000" spc="28" noProof="0" dirty="0">
              <a:solidFill>
                <a:srgbClr val="000000"/>
              </a:solidFill>
              <a:latin typeface="Montserrat Light"/>
            </a:endParaRPr>
          </a:p>
        </p:txBody>
      </p:sp>
    </p:spTree>
    <p:extLst>
      <p:ext uri="{BB962C8B-B14F-4D97-AF65-F5344CB8AC3E}">
        <p14:creationId xmlns:p14="http://schemas.microsoft.com/office/powerpoint/2010/main" val="57710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A2BF2-164C-24B8-023C-8E9F1AD0025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B06F9EE-8FD1-086D-0C92-A347C3C6AB34}"/>
              </a:ext>
            </a:extLst>
          </p:cNvPr>
          <p:cNvSpPr/>
          <p:nvPr/>
        </p:nvSpPr>
        <p:spPr>
          <a:xfrm>
            <a:off x="-971550" y="8439150"/>
            <a:ext cx="20231100" cy="34925"/>
          </a:xfrm>
          <a:prstGeom prst="rect">
            <a:avLst/>
          </a:prstGeom>
          <a:solidFill>
            <a:srgbClr val="000000"/>
          </a:solidFill>
        </p:spPr>
        <p:txBody>
          <a:bodyPr/>
          <a:lstStyle/>
          <a:p>
            <a:endParaRPr lang="de-DE" noProof="0" dirty="0"/>
          </a:p>
        </p:txBody>
      </p:sp>
      <p:grpSp>
        <p:nvGrpSpPr>
          <p:cNvPr id="3" name="Group 3">
            <a:extLst>
              <a:ext uri="{FF2B5EF4-FFF2-40B4-BE49-F238E27FC236}">
                <a16:creationId xmlns:a16="http://schemas.microsoft.com/office/drawing/2014/main" id="{A76F301B-3779-420B-6624-6973B0C7F482}"/>
              </a:ext>
            </a:extLst>
          </p:cNvPr>
          <p:cNvGrpSpPr/>
          <p:nvPr/>
        </p:nvGrpSpPr>
        <p:grpSpPr>
          <a:xfrm>
            <a:off x="15944850" y="-792163"/>
            <a:ext cx="1314450" cy="9258300"/>
            <a:chOff x="0" y="0"/>
            <a:chExt cx="1752600" cy="12344400"/>
          </a:xfrm>
        </p:grpSpPr>
        <p:sp>
          <p:nvSpPr>
            <p:cNvPr id="4" name="TextBox 4">
              <a:extLst>
                <a:ext uri="{FF2B5EF4-FFF2-40B4-BE49-F238E27FC236}">
                  <a16:creationId xmlns:a16="http://schemas.microsoft.com/office/drawing/2014/main" id="{BD9BA86E-DBA1-172B-1B61-16C9995787D8}"/>
                </a:ext>
              </a:extLst>
            </p:cNvPr>
            <p:cNvSpPr txBox="1"/>
            <p:nvPr/>
          </p:nvSpPr>
          <p:spPr>
            <a:xfrm rot="5400000">
              <a:off x="-3007783" y="6629400"/>
              <a:ext cx="8961965" cy="558800"/>
            </a:xfrm>
            <a:prstGeom prst="rect">
              <a:avLst/>
            </a:prstGeom>
          </p:spPr>
          <p:txBody>
            <a:bodyPr lIns="0" tIns="0" rIns="0" bIns="0" rtlCol="0" anchor="t">
              <a:spAutoFit/>
            </a:bodyPr>
            <a:lstStyle/>
            <a:p>
              <a:pPr marL="0" lvl="0" indent="0" algn="l">
                <a:lnSpc>
                  <a:spcPts val="3360"/>
                </a:lnSpc>
                <a:spcBef>
                  <a:spcPct val="0"/>
                </a:spcBef>
              </a:pPr>
              <a:r>
                <a:rPr lang="de-DE" sz="2800" b="1" spc="224" noProof="0" dirty="0">
                  <a:solidFill>
                    <a:srgbClr val="000000"/>
                  </a:solidFill>
                  <a:latin typeface="Montserrat Light"/>
                </a:rPr>
                <a:t>Lernen mit KI</a:t>
              </a:r>
            </a:p>
          </p:txBody>
        </p:sp>
        <p:sp>
          <p:nvSpPr>
            <p:cNvPr id="5" name="AutoShape 5">
              <a:extLst>
                <a:ext uri="{FF2B5EF4-FFF2-40B4-BE49-F238E27FC236}">
                  <a16:creationId xmlns:a16="http://schemas.microsoft.com/office/drawing/2014/main" id="{D7C2D4EF-565B-6B13-9F8D-FDF664B61492}"/>
                </a:ext>
              </a:extLst>
            </p:cNvPr>
            <p:cNvSpPr/>
            <p:nvPr/>
          </p:nvSpPr>
          <p:spPr>
            <a:xfrm>
              <a:off x="0" y="0"/>
              <a:ext cx="50800" cy="12344400"/>
            </a:xfrm>
            <a:prstGeom prst="rect">
              <a:avLst/>
            </a:prstGeom>
            <a:solidFill>
              <a:srgbClr val="000000"/>
            </a:solidFill>
          </p:spPr>
          <p:txBody>
            <a:bodyPr/>
            <a:lstStyle/>
            <a:p>
              <a:endParaRPr lang="de-DE" noProof="0" dirty="0"/>
            </a:p>
          </p:txBody>
        </p:sp>
      </p:grpSp>
      <p:sp>
        <p:nvSpPr>
          <p:cNvPr id="6" name="AutoShape 6">
            <a:extLst>
              <a:ext uri="{FF2B5EF4-FFF2-40B4-BE49-F238E27FC236}">
                <a16:creationId xmlns:a16="http://schemas.microsoft.com/office/drawing/2014/main" id="{1AE429FC-148C-583C-7578-04D401B735B0}"/>
              </a:ext>
            </a:extLst>
          </p:cNvPr>
          <p:cNvSpPr/>
          <p:nvPr/>
        </p:nvSpPr>
        <p:spPr>
          <a:xfrm>
            <a:off x="18021300" y="8439150"/>
            <a:ext cx="1028700" cy="2095500"/>
          </a:xfrm>
          <a:prstGeom prst="rect">
            <a:avLst/>
          </a:prstGeom>
          <a:solidFill>
            <a:srgbClr val="000000"/>
          </a:solidFill>
        </p:spPr>
        <p:txBody>
          <a:bodyPr/>
          <a:lstStyle/>
          <a:p>
            <a:endParaRPr lang="de-DE" noProof="0" dirty="0"/>
          </a:p>
        </p:txBody>
      </p:sp>
      <p:sp>
        <p:nvSpPr>
          <p:cNvPr id="9" name="TextBox 9">
            <a:extLst>
              <a:ext uri="{FF2B5EF4-FFF2-40B4-BE49-F238E27FC236}">
                <a16:creationId xmlns:a16="http://schemas.microsoft.com/office/drawing/2014/main" id="{A20377A4-99FF-9373-F73C-E3141836A7DC}"/>
              </a:ext>
            </a:extLst>
          </p:cNvPr>
          <p:cNvSpPr txBox="1"/>
          <p:nvPr/>
        </p:nvSpPr>
        <p:spPr>
          <a:xfrm>
            <a:off x="1028700" y="2245335"/>
            <a:ext cx="13548828" cy="3770135"/>
          </a:xfrm>
          <a:prstGeom prst="rect">
            <a:avLst/>
          </a:prstGeom>
        </p:spPr>
        <p:txBody>
          <a:bodyPr lIns="0" tIns="0" rIns="0" bIns="0" rtlCol="0" anchor="t">
            <a:spAutoFit/>
          </a:bodyPr>
          <a:lstStyle/>
          <a:p>
            <a:pPr>
              <a:lnSpc>
                <a:spcPts val="15800"/>
              </a:lnSpc>
            </a:pPr>
            <a:r>
              <a:rPr lang="de-DE" sz="20000" noProof="0" dirty="0">
                <a:solidFill>
                  <a:srgbClr val="000000"/>
                </a:solidFill>
                <a:latin typeface="League Gothic"/>
              </a:rPr>
              <a:t>Lernen mit KI</a:t>
            </a:r>
            <a:endParaRPr lang="de-DE" sz="20000" dirty="0">
              <a:solidFill>
                <a:srgbClr val="000000"/>
              </a:solidFill>
              <a:latin typeface="League Gothic"/>
            </a:endParaRPr>
          </a:p>
          <a:p>
            <a:pPr>
              <a:lnSpc>
                <a:spcPts val="15800"/>
              </a:lnSpc>
            </a:pPr>
            <a:r>
              <a:rPr lang="de-DE" sz="6600" dirty="0">
                <a:solidFill>
                  <a:srgbClr val="000000"/>
                </a:solidFill>
                <a:latin typeface="League Gothic"/>
              </a:rPr>
              <a:t>i</a:t>
            </a:r>
            <a:r>
              <a:rPr lang="de-DE" sz="6600" noProof="0" dirty="0">
                <a:solidFill>
                  <a:srgbClr val="000000"/>
                </a:solidFill>
                <a:latin typeface="League Gothic"/>
              </a:rPr>
              <a:t>n der Schule</a:t>
            </a:r>
          </a:p>
        </p:txBody>
      </p:sp>
      <p:sp>
        <p:nvSpPr>
          <p:cNvPr id="10" name="TextBox 10">
            <a:extLst>
              <a:ext uri="{FF2B5EF4-FFF2-40B4-BE49-F238E27FC236}">
                <a16:creationId xmlns:a16="http://schemas.microsoft.com/office/drawing/2014/main" id="{557C871C-AD1C-3EBE-97DC-BD43B3ED0156}"/>
              </a:ext>
            </a:extLst>
          </p:cNvPr>
          <p:cNvSpPr txBox="1"/>
          <p:nvPr/>
        </p:nvSpPr>
        <p:spPr>
          <a:xfrm>
            <a:off x="1028700" y="9072245"/>
            <a:ext cx="13287978" cy="414655"/>
          </a:xfrm>
          <a:prstGeom prst="rect">
            <a:avLst/>
          </a:prstGeom>
        </p:spPr>
        <p:txBody>
          <a:bodyPr lIns="0" tIns="0" rIns="0" bIns="0" rtlCol="0" anchor="t">
            <a:spAutoFit/>
          </a:bodyPr>
          <a:lstStyle/>
          <a:p>
            <a:pPr>
              <a:lnSpc>
                <a:spcPts val="3380"/>
              </a:lnSpc>
            </a:pPr>
            <a:r>
              <a:rPr lang="de-DE" sz="2600" spc="137" dirty="0">
                <a:solidFill>
                  <a:srgbClr val="000000"/>
                </a:solidFill>
                <a:latin typeface="Montserrat Light"/>
              </a:rPr>
              <a:t>Schülerinnen und Schüler setzen KI im Unterricht zum Lernen ein</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326337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971550" y="8439150"/>
            <a:ext cx="20231100" cy="34925"/>
          </a:xfrm>
          <a:prstGeom prst="rect">
            <a:avLst/>
          </a:prstGeom>
          <a:solidFill>
            <a:srgbClr val="000000"/>
          </a:solidFill>
        </p:spPr>
        <p:txBody>
          <a:bodyPr/>
          <a:lstStyle/>
          <a:p>
            <a:endParaRPr lang="de-DE" noProof="0" dirty="0"/>
          </a:p>
        </p:txBody>
      </p:sp>
      <p:grpSp>
        <p:nvGrpSpPr>
          <p:cNvPr id="3" name="Group 3"/>
          <p:cNvGrpSpPr/>
          <p:nvPr/>
        </p:nvGrpSpPr>
        <p:grpSpPr>
          <a:xfrm>
            <a:off x="15944850" y="-792163"/>
            <a:ext cx="1314450" cy="9258300"/>
            <a:chOff x="0" y="0"/>
            <a:chExt cx="1752600" cy="12344400"/>
          </a:xfrm>
        </p:grpSpPr>
        <p:sp>
          <p:nvSpPr>
            <p:cNvPr id="4" name="TextBox 4"/>
            <p:cNvSpPr txBox="1"/>
            <p:nvPr/>
          </p:nvSpPr>
          <p:spPr>
            <a:xfrm rot="5400000">
              <a:off x="-3007783" y="6629400"/>
              <a:ext cx="8961965" cy="558800"/>
            </a:xfrm>
            <a:prstGeom prst="rect">
              <a:avLst/>
            </a:prstGeom>
          </p:spPr>
          <p:txBody>
            <a:bodyPr lIns="0" tIns="0" rIns="0" bIns="0" rtlCol="0" anchor="t">
              <a:spAutoFit/>
            </a:bodyPr>
            <a:lstStyle/>
            <a:p>
              <a:pPr marL="0" lvl="0" indent="0" algn="l">
                <a:lnSpc>
                  <a:spcPts val="3360"/>
                </a:lnSpc>
                <a:spcBef>
                  <a:spcPct val="0"/>
                </a:spcBef>
              </a:pPr>
              <a:r>
                <a:rPr lang="de-DE" sz="2800" b="1" spc="224" noProof="0" dirty="0">
                  <a:solidFill>
                    <a:srgbClr val="000000"/>
                  </a:solidFill>
                  <a:latin typeface="Montserrat Light"/>
                </a:rPr>
                <a:t>Einführung in </a:t>
              </a:r>
              <a:r>
                <a:rPr lang="de-DE" sz="2800" b="1" spc="224" noProof="0" dirty="0" err="1">
                  <a:solidFill>
                    <a:srgbClr val="000000"/>
                  </a:solidFill>
                  <a:latin typeface="Montserrat Light"/>
                </a:rPr>
                <a:t>sbs@school</a:t>
              </a:r>
              <a:endParaRPr lang="de-DE" sz="2800" b="1" spc="224" noProof="0" dirty="0">
                <a:solidFill>
                  <a:srgbClr val="000000"/>
                </a:solidFill>
                <a:latin typeface="Montserrat Light"/>
              </a:endParaRPr>
            </a:p>
          </p:txBody>
        </p:sp>
        <p:sp>
          <p:nvSpPr>
            <p:cNvPr id="5" name="AutoShape 5"/>
            <p:cNvSpPr/>
            <p:nvPr/>
          </p:nvSpPr>
          <p:spPr>
            <a:xfrm>
              <a:off x="0" y="0"/>
              <a:ext cx="50800" cy="12344400"/>
            </a:xfrm>
            <a:prstGeom prst="rect">
              <a:avLst/>
            </a:prstGeom>
            <a:solidFill>
              <a:srgbClr val="000000"/>
            </a:solidFill>
          </p:spPr>
          <p:txBody>
            <a:bodyPr/>
            <a:lstStyle/>
            <a:p>
              <a:endParaRPr lang="de-DE" noProof="0" dirty="0"/>
            </a:p>
          </p:txBody>
        </p:sp>
      </p:grpSp>
      <p:sp>
        <p:nvSpPr>
          <p:cNvPr id="6" name="AutoShape 6"/>
          <p:cNvSpPr/>
          <p:nvPr/>
        </p:nvSpPr>
        <p:spPr>
          <a:xfrm>
            <a:off x="18021300" y="8439150"/>
            <a:ext cx="1028700" cy="2095500"/>
          </a:xfrm>
          <a:prstGeom prst="rect">
            <a:avLst/>
          </a:prstGeom>
          <a:solidFill>
            <a:srgbClr val="000000"/>
          </a:solidFill>
        </p:spPr>
        <p:txBody>
          <a:bodyPr/>
          <a:lstStyle/>
          <a:p>
            <a:endParaRPr lang="de-DE" noProof="0" dirty="0"/>
          </a:p>
        </p:txBody>
      </p:sp>
      <p:sp>
        <p:nvSpPr>
          <p:cNvPr id="8" name="Freeform 8"/>
          <p:cNvSpPr/>
          <p:nvPr/>
        </p:nvSpPr>
        <p:spPr>
          <a:xfrm>
            <a:off x="11870311" y="1571740"/>
            <a:ext cx="3532027" cy="6621526"/>
          </a:xfrm>
          <a:custGeom>
            <a:avLst/>
            <a:gdLst/>
            <a:ahLst/>
            <a:cxnLst/>
            <a:rect l="l" t="t" r="r" b="b"/>
            <a:pathLst>
              <a:path w="3532027" h="6621526">
                <a:moveTo>
                  <a:pt x="0" y="0"/>
                </a:moveTo>
                <a:lnTo>
                  <a:pt x="3532026" y="0"/>
                </a:lnTo>
                <a:lnTo>
                  <a:pt x="3532026" y="6621525"/>
                </a:lnTo>
                <a:lnTo>
                  <a:pt x="0" y="6621525"/>
                </a:lnTo>
                <a:lnTo>
                  <a:pt x="0" y="0"/>
                </a:lnTo>
                <a:close/>
              </a:path>
            </a:pathLst>
          </a:custGeom>
          <a:blipFill>
            <a:blip r:embed="rId2"/>
            <a:stretch>
              <a:fillRect/>
            </a:stretch>
          </a:blipFill>
        </p:spPr>
        <p:txBody>
          <a:bodyPr/>
          <a:lstStyle/>
          <a:p>
            <a:endParaRPr lang="de-DE" noProof="0" dirty="0"/>
          </a:p>
        </p:txBody>
      </p:sp>
      <p:sp>
        <p:nvSpPr>
          <p:cNvPr id="9" name="TextBox 9"/>
          <p:cNvSpPr txBox="1"/>
          <p:nvPr/>
        </p:nvSpPr>
        <p:spPr>
          <a:xfrm>
            <a:off x="1028700" y="1809750"/>
            <a:ext cx="13548828" cy="2260601"/>
          </a:xfrm>
          <a:prstGeom prst="rect">
            <a:avLst/>
          </a:prstGeom>
        </p:spPr>
        <p:txBody>
          <a:bodyPr lIns="0" tIns="0" rIns="0" bIns="0" rtlCol="0" anchor="t">
            <a:spAutoFit/>
          </a:bodyPr>
          <a:lstStyle/>
          <a:p>
            <a:pPr>
              <a:lnSpc>
                <a:spcPts val="15800"/>
              </a:lnSpc>
            </a:pPr>
            <a:r>
              <a:rPr lang="de-DE" sz="20000" noProof="0" dirty="0">
                <a:solidFill>
                  <a:srgbClr val="000000"/>
                </a:solidFill>
                <a:latin typeface="League Gothic"/>
              </a:rPr>
              <a:t>SBS@SCHOOL</a:t>
            </a:r>
          </a:p>
        </p:txBody>
      </p:sp>
      <p:sp>
        <p:nvSpPr>
          <p:cNvPr id="10" name="TextBox 10"/>
          <p:cNvSpPr txBox="1"/>
          <p:nvPr/>
        </p:nvSpPr>
        <p:spPr>
          <a:xfrm>
            <a:off x="1028700" y="9072245"/>
            <a:ext cx="13287978" cy="414655"/>
          </a:xfrm>
          <a:prstGeom prst="rect">
            <a:avLst/>
          </a:prstGeom>
        </p:spPr>
        <p:txBody>
          <a:bodyPr lIns="0" tIns="0" rIns="0" bIns="0" rtlCol="0" anchor="t">
            <a:spAutoFit/>
          </a:bodyPr>
          <a:lstStyle/>
          <a:p>
            <a:pPr>
              <a:lnSpc>
                <a:spcPts val="3380"/>
              </a:lnSpc>
            </a:pPr>
            <a:r>
              <a:rPr lang="de-DE" sz="2600" spc="137" noProof="0" dirty="0">
                <a:solidFill>
                  <a:srgbClr val="000000"/>
                </a:solidFill>
                <a:latin typeface="Montserrat Light"/>
              </a:rPr>
              <a:t>KI datenschutzkonform im Unterricht anwenden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5469-1CCC-FD91-9371-A2DCBBE1F01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D68BC5F-613F-CE9A-63ED-88F8A8254B41}"/>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4AB74B12-5C2E-91B6-8C4F-B5A1405E3114}"/>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906EADE9-162D-38D8-A919-31720B01E707}"/>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17E8B7A2-216E-B000-1153-FFA55D2E1752}"/>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09FF838B-5DB5-AE07-7F86-E76051BBEA71}"/>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916F73C0-6C69-8C52-30AF-43902FF0B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2A06B833-B0F7-4BF2-FC0B-3165680097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1CE2E61F-B994-158A-FFE5-30592B7E4CA4}"/>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A2D5056D-5B01-8A19-52E6-6A2524944B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9499DBB6-8433-27DC-EDA8-CEC76E9BEFE0}"/>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6570EC14-B26A-C1D0-F095-F888ED0FAC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C8F41F44-E504-38D6-A53C-BF8CD29707D5}"/>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FDCB5FC0-2C74-FAEF-0C35-840C93250DDD}"/>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21D9C8E7-3FFF-533D-CF1A-E6A55B7D1CE0}"/>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D112CA4A-77A5-8FF8-E7D6-075DD09AF66F}"/>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sp>
        <p:nvSpPr>
          <p:cNvPr id="2056" name="TextBox 10">
            <a:extLst>
              <a:ext uri="{FF2B5EF4-FFF2-40B4-BE49-F238E27FC236}">
                <a16:creationId xmlns:a16="http://schemas.microsoft.com/office/drawing/2014/main" id="{CA47316F-6872-C6DD-4308-B6C1C65EFDD1}"/>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pic>
        <p:nvPicPr>
          <p:cNvPr id="2058" name="Grafik 2057" descr="Dokument Silhouette">
            <a:extLst>
              <a:ext uri="{FF2B5EF4-FFF2-40B4-BE49-F238E27FC236}">
                <a16:creationId xmlns:a16="http://schemas.microsoft.com/office/drawing/2014/main" id="{4C5BD210-9378-7024-0127-65C4DF55A3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CBA1B739-A7C3-AB3D-F3B9-48696F2CBA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BCD01C5A-93E4-E9E6-AA2D-E3DCCE3EFF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C0DD5285-220E-FDA9-4C3D-7B3989459E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50A4A724-1C4A-D191-DF04-5DC48FBD758B}"/>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Tree>
    <p:extLst>
      <p:ext uri="{BB962C8B-B14F-4D97-AF65-F5344CB8AC3E}">
        <p14:creationId xmlns:p14="http://schemas.microsoft.com/office/powerpoint/2010/main" val="3218738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1069453" y="1028700"/>
            <a:ext cx="1907823" cy="1899091"/>
          </a:xfrm>
          <a:prstGeom prst="rect">
            <a:avLst/>
          </a:prstGeom>
          <a:solidFill>
            <a:srgbClr val="000000"/>
          </a:solidFill>
        </p:spPr>
        <p:txBody>
          <a:bodyPr/>
          <a:lstStyle/>
          <a:p>
            <a:endParaRPr lang="de-DE" noProof="0" dirty="0"/>
          </a:p>
        </p:txBody>
      </p:sp>
      <p:sp>
        <p:nvSpPr>
          <p:cNvPr id="3" name="AutoShape 3"/>
          <p:cNvSpPr/>
          <p:nvPr/>
        </p:nvSpPr>
        <p:spPr>
          <a:xfrm>
            <a:off x="1069453" y="4193955"/>
            <a:ext cx="1907823" cy="1899091"/>
          </a:xfrm>
          <a:prstGeom prst="rect">
            <a:avLst/>
          </a:prstGeom>
          <a:solidFill>
            <a:srgbClr val="000000"/>
          </a:solidFill>
        </p:spPr>
        <p:txBody>
          <a:bodyPr/>
          <a:lstStyle/>
          <a:p>
            <a:endParaRPr lang="de-DE" noProof="0" dirty="0"/>
          </a:p>
        </p:txBody>
      </p:sp>
      <p:sp>
        <p:nvSpPr>
          <p:cNvPr id="4" name="AutoShape 4"/>
          <p:cNvSpPr/>
          <p:nvPr/>
        </p:nvSpPr>
        <p:spPr>
          <a:xfrm>
            <a:off x="1069453" y="7359209"/>
            <a:ext cx="1907823" cy="1899091"/>
          </a:xfrm>
          <a:prstGeom prst="rect">
            <a:avLst/>
          </a:prstGeom>
          <a:solidFill>
            <a:srgbClr val="000000"/>
          </a:solidFill>
        </p:spPr>
        <p:txBody>
          <a:bodyPr/>
          <a:lstStyle/>
          <a:p>
            <a:endParaRPr lang="de-DE" noProof="0" dirty="0"/>
          </a:p>
        </p:txBody>
      </p:sp>
      <p:sp>
        <p:nvSpPr>
          <p:cNvPr id="5" name="AutoShape 5"/>
          <p:cNvSpPr/>
          <p:nvPr/>
        </p:nvSpPr>
        <p:spPr>
          <a:xfrm>
            <a:off x="10058400" y="-438150"/>
            <a:ext cx="38100" cy="11163300"/>
          </a:xfrm>
          <a:prstGeom prst="rect">
            <a:avLst/>
          </a:prstGeom>
          <a:solidFill>
            <a:srgbClr val="000000"/>
          </a:solidFill>
        </p:spPr>
        <p:txBody>
          <a:bodyPr/>
          <a:lstStyle/>
          <a:p>
            <a:endParaRPr lang="de-DE" noProof="0" dirty="0"/>
          </a:p>
        </p:txBody>
      </p:sp>
      <p:sp>
        <p:nvSpPr>
          <p:cNvPr id="6" name="AutoShape 6"/>
          <p:cNvSpPr/>
          <p:nvPr/>
        </p:nvSpPr>
        <p:spPr>
          <a:xfrm>
            <a:off x="10058400" y="8540309"/>
            <a:ext cx="8877300" cy="38100"/>
          </a:xfrm>
          <a:prstGeom prst="rect">
            <a:avLst/>
          </a:prstGeom>
          <a:solidFill>
            <a:srgbClr val="000000"/>
          </a:solidFill>
        </p:spPr>
        <p:txBody>
          <a:bodyPr/>
          <a:lstStyle/>
          <a:p>
            <a:endParaRPr lang="de-DE" noProof="0" dirty="0"/>
          </a:p>
        </p:txBody>
      </p:sp>
      <p:sp>
        <p:nvSpPr>
          <p:cNvPr id="7" name="AutoShape 7"/>
          <p:cNvSpPr/>
          <p:nvPr/>
        </p:nvSpPr>
        <p:spPr>
          <a:xfrm>
            <a:off x="18059400" y="8540309"/>
            <a:ext cx="838200" cy="2209800"/>
          </a:xfrm>
          <a:prstGeom prst="rect">
            <a:avLst/>
          </a:prstGeom>
          <a:solidFill>
            <a:srgbClr val="000000"/>
          </a:solidFill>
        </p:spPr>
        <p:txBody>
          <a:bodyPr/>
          <a:lstStyle/>
          <a:p>
            <a:endParaRPr lang="de-DE" noProof="0" dirty="0"/>
          </a:p>
        </p:txBody>
      </p:sp>
      <p:sp>
        <p:nvSpPr>
          <p:cNvPr id="8" name="Freeform 8"/>
          <p:cNvSpPr/>
          <p:nvPr/>
        </p:nvSpPr>
        <p:spPr>
          <a:xfrm>
            <a:off x="1406727" y="1445625"/>
            <a:ext cx="1233275" cy="1065241"/>
          </a:xfrm>
          <a:custGeom>
            <a:avLst/>
            <a:gdLst/>
            <a:ahLst/>
            <a:cxnLst/>
            <a:rect l="l" t="t" r="r" b="b"/>
            <a:pathLst>
              <a:path w="1233275" h="1065241">
                <a:moveTo>
                  <a:pt x="0" y="0"/>
                </a:moveTo>
                <a:lnTo>
                  <a:pt x="1233275" y="0"/>
                </a:lnTo>
                <a:lnTo>
                  <a:pt x="1233275"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Freeform 9"/>
          <p:cNvSpPr/>
          <p:nvPr/>
        </p:nvSpPr>
        <p:spPr>
          <a:xfrm>
            <a:off x="1406727" y="4396882"/>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4"/>
            <a:stretch>
              <a:fillRect/>
            </a:stretch>
          </a:blipFill>
        </p:spPr>
        <p:txBody>
          <a:bodyPr/>
          <a:lstStyle/>
          <a:p>
            <a:endParaRPr lang="de-DE" noProof="0" dirty="0"/>
          </a:p>
        </p:txBody>
      </p:sp>
      <p:sp>
        <p:nvSpPr>
          <p:cNvPr id="10" name="Freeform 10"/>
          <p:cNvSpPr/>
          <p:nvPr/>
        </p:nvSpPr>
        <p:spPr>
          <a:xfrm>
            <a:off x="1516286" y="7729236"/>
            <a:ext cx="1014157" cy="1159036"/>
          </a:xfrm>
          <a:custGeom>
            <a:avLst/>
            <a:gdLst/>
            <a:ahLst/>
            <a:cxnLst/>
            <a:rect l="l" t="t" r="r" b="b"/>
            <a:pathLst>
              <a:path w="1014157" h="1159036">
                <a:moveTo>
                  <a:pt x="0" y="0"/>
                </a:moveTo>
                <a:lnTo>
                  <a:pt x="1014157" y="0"/>
                </a:lnTo>
                <a:lnTo>
                  <a:pt x="1014157" y="1159037"/>
                </a:lnTo>
                <a:lnTo>
                  <a:pt x="0" y="1159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noProof="0" dirty="0"/>
          </a:p>
        </p:txBody>
      </p:sp>
      <p:sp>
        <p:nvSpPr>
          <p:cNvPr id="11" name="TextBox 11"/>
          <p:cNvSpPr txBox="1"/>
          <p:nvPr/>
        </p:nvSpPr>
        <p:spPr>
          <a:xfrm>
            <a:off x="11136032" y="1590675"/>
            <a:ext cx="6654896" cy="597163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Praxis-beispiel</a:t>
            </a:r>
          </a:p>
          <a:p>
            <a:pPr algn="r">
              <a:lnSpc>
                <a:spcPts val="11376"/>
              </a:lnSpc>
            </a:pPr>
            <a:r>
              <a:rPr lang="de-DE" sz="14400" noProof="0" dirty="0">
                <a:solidFill>
                  <a:srgbClr val="000000"/>
                </a:solidFill>
                <a:latin typeface="League Gothic"/>
              </a:rPr>
              <a:t>SBS@SCHOOL</a:t>
            </a:r>
          </a:p>
          <a:p>
            <a:pPr algn="r">
              <a:lnSpc>
                <a:spcPts val="11376"/>
              </a:lnSpc>
            </a:pPr>
            <a:endParaRPr lang="de-DE" sz="14400" noProof="0" dirty="0">
              <a:solidFill>
                <a:srgbClr val="000000"/>
              </a:solidFill>
              <a:latin typeface="League Gothic"/>
            </a:endParaRPr>
          </a:p>
        </p:txBody>
      </p:sp>
      <p:sp>
        <p:nvSpPr>
          <p:cNvPr id="12" name="TextBox 12"/>
          <p:cNvSpPr txBox="1"/>
          <p:nvPr/>
        </p:nvSpPr>
        <p:spPr>
          <a:xfrm>
            <a:off x="3764701" y="1679160"/>
            <a:ext cx="5432203" cy="492699"/>
          </a:xfrm>
          <a:prstGeom prst="rect">
            <a:avLst/>
          </a:prstGeom>
        </p:spPr>
        <p:txBody>
          <a:bodyPr lIns="0" tIns="0" rIns="0" bIns="0" rtlCol="0" anchor="t">
            <a:spAutoFit/>
          </a:bodyPr>
          <a:lstStyle/>
          <a:p>
            <a:pPr>
              <a:lnSpc>
                <a:spcPts val="4200"/>
              </a:lnSpc>
            </a:pPr>
            <a:r>
              <a:rPr lang="de-DE" sz="2800" spc="28" noProof="0" dirty="0">
                <a:solidFill>
                  <a:srgbClr val="000000"/>
                </a:solidFill>
                <a:latin typeface="Montserrat Light"/>
              </a:rPr>
              <a:t>Chat-Funktion</a:t>
            </a:r>
          </a:p>
        </p:txBody>
      </p:sp>
      <p:sp>
        <p:nvSpPr>
          <p:cNvPr id="13" name="TextBox 13"/>
          <p:cNvSpPr txBox="1"/>
          <p:nvPr/>
        </p:nvSpPr>
        <p:spPr>
          <a:xfrm>
            <a:off x="3764701" y="4844415"/>
            <a:ext cx="5432203" cy="492699"/>
          </a:xfrm>
          <a:prstGeom prst="rect">
            <a:avLst/>
          </a:prstGeom>
        </p:spPr>
        <p:txBody>
          <a:bodyPr lIns="0" tIns="0" rIns="0" bIns="0" rtlCol="0" anchor="t">
            <a:spAutoFit/>
          </a:bodyPr>
          <a:lstStyle/>
          <a:p>
            <a:pPr>
              <a:lnSpc>
                <a:spcPts val="4200"/>
              </a:lnSpc>
            </a:pPr>
            <a:r>
              <a:rPr lang="de-DE" sz="2800" spc="28" noProof="0" dirty="0">
                <a:solidFill>
                  <a:srgbClr val="000000"/>
                </a:solidFill>
                <a:latin typeface="Montserrat Light"/>
              </a:rPr>
              <a:t>Bild-Funktion</a:t>
            </a:r>
          </a:p>
        </p:txBody>
      </p:sp>
      <p:sp>
        <p:nvSpPr>
          <p:cNvPr id="14" name="TextBox 14"/>
          <p:cNvSpPr txBox="1"/>
          <p:nvPr/>
        </p:nvSpPr>
        <p:spPr>
          <a:xfrm>
            <a:off x="3764701" y="8009670"/>
            <a:ext cx="5432203" cy="492699"/>
          </a:xfrm>
          <a:prstGeom prst="rect">
            <a:avLst/>
          </a:prstGeom>
        </p:spPr>
        <p:txBody>
          <a:bodyPr lIns="0" tIns="0" rIns="0" bIns="0" rtlCol="0" anchor="t">
            <a:spAutoFit/>
          </a:bodyPr>
          <a:lstStyle/>
          <a:p>
            <a:pPr>
              <a:lnSpc>
                <a:spcPts val="4200"/>
              </a:lnSpc>
            </a:pPr>
            <a:r>
              <a:rPr lang="de-DE" sz="2800" spc="28" noProof="0" dirty="0">
                <a:solidFill>
                  <a:srgbClr val="000000"/>
                </a:solidFill>
                <a:latin typeface="Montserrat Light"/>
              </a:rPr>
              <a:t>Lösch-Funktion</a:t>
            </a:r>
          </a:p>
        </p:txBody>
      </p:sp>
      <p:sp>
        <p:nvSpPr>
          <p:cNvPr id="15" name="TextBox 15"/>
          <p:cNvSpPr txBox="1"/>
          <p:nvPr/>
        </p:nvSpPr>
        <p:spPr>
          <a:xfrm>
            <a:off x="11071742" y="9182100"/>
            <a:ext cx="6187558" cy="441960"/>
          </a:xfrm>
          <a:prstGeom prst="rect">
            <a:avLst/>
          </a:prstGeom>
        </p:spPr>
        <p:txBody>
          <a:bodyPr lIns="0" tIns="0" rIns="0" bIns="0" rtlCol="0" anchor="t">
            <a:spAutoFit/>
          </a:bodyPr>
          <a:lstStyle/>
          <a:p>
            <a:pPr algn="r">
              <a:lnSpc>
                <a:spcPts val="3600"/>
              </a:lnSpc>
            </a:pPr>
            <a:r>
              <a:rPr lang="de-DE" sz="2400" spc="168" noProof="0" dirty="0">
                <a:solidFill>
                  <a:srgbClr val="000000"/>
                </a:solidFill>
                <a:latin typeface="Montserrat Light"/>
              </a:rPr>
              <a:t>ANWENDUNGSBEISPIELE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7" name="TextBox 7"/>
          <p:cNvSpPr txBox="1"/>
          <p:nvPr/>
        </p:nvSpPr>
        <p:spPr>
          <a:xfrm rot="-5400000">
            <a:off x="-2693514" y="5947496"/>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ANWENDUNGSBEISPIELE</a:t>
            </a:r>
          </a:p>
        </p:txBody>
      </p:sp>
      <p:sp>
        <p:nvSpPr>
          <p:cNvPr id="8" name="TextBox 8"/>
          <p:cNvSpPr txBox="1"/>
          <p:nvPr/>
        </p:nvSpPr>
        <p:spPr>
          <a:xfrm>
            <a:off x="3645789" y="1590675"/>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Chat-Funktion</a:t>
            </a:r>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3" name="TextBox 5">
            <a:extLst>
              <a:ext uri="{FF2B5EF4-FFF2-40B4-BE49-F238E27FC236}">
                <a16:creationId xmlns:a16="http://schemas.microsoft.com/office/drawing/2014/main" id="{99E94B58-12E5-AAF5-B366-AE4560C94B7A}"/>
              </a:ext>
            </a:extLst>
          </p:cNvPr>
          <p:cNvSpPr txBox="1"/>
          <p:nvPr/>
        </p:nvSpPr>
        <p:spPr>
          <a:xfrm>
            <a:off x="7634963" y="8735377"/>
            <a:ext cx="7969782" cy="492699"/>
          </a:xfrm>
          <a:prstGeom prst="rect">
            <a:avLst/>
          </a:prstGeom>
        </p:spPr>
        <p:txBody>
          <a:bodyPr lIns="0" tIns="0" rIns="0" bIns="0" rtlCol="0" anchor="t">
            <a:spAutoFit/>
          </a:bodyPr>
          <a:lstStyle/>
          <a:p>
            <a:pPr algn="r">
              <a:lnSpc>
                <a:spcPts val="4200"/>
              </a:lnSpc>
            </a:pPr>
            <a:r>
              <a:rPr lang="de-DE" sz="2800" spc="28" noProof="0" dirty="0">
                <a:solidFill>
                  <a:srgbClr val="000000"/>
                </a:solidFill>
                <a:latin typeface="Montserrat Light"/>
              </a:rPr>
              <a:t>Textgenerierte Eingaben</a:t>
            </a:r>
          </a:p>
        </p:txBody>
      </p:sp>
    </p:spTree>
    <p:extLst>
      <p:ext uri="{BB962C8B-B14F-4D97-AF65-F5344CB8AC3E}">
        <p14:creationId xmlns:p14="http://schemas.microsoft.com/office/powerpoint/2010/main" val="169921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grpSp>
        <p:nvGrpSpPr>
          <p:cNvPr id="2" name="Group 2"/>
          <p:cNvGrpSpPr/>
          <p:nvPr/>
        </p:nvGrpSpPr>
        <p:grpSpPr>
          <a:xfrm>
            <a:off x="-4046758" y="1396206"/>
            <a:ext cx="24108715" cy="3747294"/>
            <a:chOff x="0" y="561975"/>
            <a:chExt cx="32144953" cy="4996392"/>
          </a:xfrm>
        </p:grpSpPr>
        <p:sp>
          <p:nvSpPr>
            <p:cNvPr id="3" name="AutoShape 3"/>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p:cNvSpPr txBox="1"/>
            <p:nvPr/>
          </p:nvSpPr>
          <p:spPr>
            <a:xfrm>
              <a:off x="14790273" y="561975"/>
              <a:ext cx="14176507" cy="2114425"/>
            </a:xfrm>
            <a:prstGeom prst="rect">
              <a:avLst/>
            </a:prstGeom>
          </p:spPr>
          <p:txBody>
            <a:bodyPr lIns="0" tIns="0" rIns="0" bIns="0" rtlCol="0" anchor="t">
              <a:spAutoFit/>
            </a:bodyPr>
            <a:lstStyle/>
            <a:p>
              <a:pPr algn="r">
                <a:lnSpc>
                  <a:spcPts val="11376"/>
                </a:lnSpc>
              </a:pPr>
              <a:endParaRPr lang="de-DE" sz="14400" noProof="0" dirty="0">
                <a:solidFill>
                  <a:srgbClr val="000000"/>
                </a:solidFill>
                <a:latin typeface="League Gothic"/>
              </a:endParaRPr>
            </a:p>
          </p:txBody>
        </p:sp>
      </p:grpSp>
      <p:sp>
        <p:nvSpPr>
          <p:cNvPr id="6" name="AutoShape 6"/>
          <p:cNvSpPr/>
          <p:nvPr/>
        </p:nvSpPr>
        <p:spPr>
          <a:xfrm>
            <a:off x="0" y="-6096000"/>
            <a:ext cx="619125" cy="11239500"/>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8A680F52-6ED6-9A02-9935-952205E864B6}"/>
              </a:ext>
            </a:extLst>
          </p:cNvPr>
          <p:cNvSpPr/>
          <p:nvPr/>
        </p:nvSpPr>
        <p:spPr>
          <a:xfrm>
            <a:off x="17668875" y="5126037"/>
            <a:ext cx="619125" cy="11239500"/>
          </a:xfrm>
          <a:prstGeom prst="rect">
            <a:avLst/>
          </a:prstGeom>
          <a:solidFill>
            <a:srgbClr val="000000"/>
          </a:solidFill>
        </p:spPr>
        <p:txBody>
          <a:bodyPr/>
          <a:lstStyle/>
          <a:p>
            <a:endParaRPr lang="de-DE" noProof="0" dirty="0"/>
          </a:p>
        </p:txBody>
      </p:sp>
      <p:pic>
        <p:nvPicPr>
          <p:cNvPr id="7" name="Grafik 6">
            <a:extLst>
              <a:ext uri="{FF2B5EF4-FFF2-40B4-BE49-F238E27FC236}">
                <a16:creationId xmlns:a16="http://schemas.microsoft.com/office/drawing/2014/main" id="{20445CD9-DA9D-7804-2D2B-73D2383850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1739" y="6286500"/>
            <a:ext cx="16936724" cy="1641890"/>
          </a:xfrm>
          <a:prstGeom prst="rect">
            <a:avLst/>
          </a:prstGeom>
        </p:spPr>
      </p:pic>
      <p:pic>
        <p:nvPicPr>
          <p:cNvPr id="1030" name="Picture 6">
            <a:extLst>
              <a:ext uri="{FF2B5EF4-FFF2-40B4-BE49-F238E27FC236}">
                <a16:creationId xmlns:a16="http://schemas.microsoft.com/office/drawing/2014/main" id="{31409D08-B541-6942-BC4F-12D383463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23900"/>
            <a:ext cx="15570196" cy="3892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4BDD98AE-480E-09BD-FCD1-61D059F06ECC}"/>
              </a:ext>
            </a:extLst>
          </p:cNvPr>
          <p:cNvSpPr txBox="1"/>
          <p:nvPr/>
        </p:nvSpPr>
        <p:spPr>
          <a:xfrm>
            <a:off x="619125" y="8581957"/>
            <a:ext cx="5432203" cy="492699"/>
          </a:xfrm>
          <a:prstGeom prst="rect">
            <a:avLst/>
          </a:prstGeom>
        </p:spPr>
        <p:txBody>
          <a:bodyPr lIns="0" tIns="0" rIns="0" bIns="0" rtlCol="0" anchor="t">
            <a:spAutoFit/>
          </a:bodyPr>
          <a:lstStyle/>
          <a:p>
            <a:pPr>
              <a:lnSpc>
                <a:spcPts val="4200"/>
              </a:lnSpc>
            </a:pPr>
            <a:r>
              <a:rPr lang="de-DE" sz="2800" spc="28" noProof="0" dirty="0">
                <a:solidFill>
                  <a:srgbClr val="000000"/>
                </a:solidFill>
                <a:latin typeface="Montserrat Light"/>
              </a:rPr>
              <a:t>Referentin: Nadine Müller</a:t>
            </a:r>
          </a:p>
        </p:txBody>
      </p:sp>
    </p:spTree>
    <p:extLst>
      <p:ext uri="{BB962C8B-B14F-4D97-AF65-F5344CB8AC3E}">
        <p14:creationId xmlns:p14="http://schemas.microsoft.com/office/powerpoint/2010/main" val="18150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8D50F-A9A5-93EA-37DE-6285D105B42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0436BE9-1020-DE8A-7F5D-591B38E368BF}"/>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8A6CC49D-334E-E9A6-FADA-159DA88AD32A}"/>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AC3782E6-4EC6-EED6-1B2C-50C63FB016DA}"/>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6B2BD6DE-FA12-8247-D981-59ED82A2B406}"/>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E8CAE7CB-7FDF-FAA3-63BB-D6CE3CF75C82}"/>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FD6A1BD8-35FC-3D2D-EDC7-D887BD994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DCA73196-88A3-EB89-86E9-03BFBD00EC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AD15A9CF-53ED-2C9E-DBE2-3E6779F76103}"/>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1B683FE4-0227-C8AE-86FE-3CBE5B5443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21BEADD2-29E5-BCDE-5B84-8B9E7C053B17}"/>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606D6A98-1CAD-4D64-53D2-0F4302B1A7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B9BF6898-CA03-C506-1445-640A0B18298F}"/>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B3546E4F-AB8B-0065-CAB2-3DBF425E8271}"/>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C4F86394-4E76-ED55-901B-8510250D51DE}"/>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294B0392-AD3B-A26D-ED82-631D5A46BFB2}"/>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892C7D51-1C8E-DF48-BBBA-5F1DB00060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746D6C66-006A-8672-0B52-28956AC63A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0AA1683B-1E3E-DE8C-45E0-C25D21E1397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C89548C4-B01B-12B2-6AF5-254D87E2030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F0C2BECC-A0CC-62D3-D5C9-3DFBAE3A93A2}"/>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1A73E41B-716C-633C-6ACB-89ADE43F88EA}"/>
              </a:ext>
            </a:extLst>
          </p:cNvPr>
          <p:cNvSpPr/>
          <p:nvPr/>
        </p:nvSpPr>
        <p:spPr>
          <a:xfrm>
            <a:off x="6143653" y="1527770"/>
            <a:ext cx="3366616" cy="334406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0">
            <a:extLst>
              <a:ext uri="{FF2B5EF4-FFF2-40B4-BE49-F238E27FC236}">
                <a16:creationId xmlns:a16="http://schemas.microsoft.com/office/drawing/2014/main" id="{02A3C78B-79D8-038A-7412-5FE8769B834F}"/>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576404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7" name="TextBox 7"/>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CHAT-FUNKTION</a:t>
            </a:r>
          </a:p>
        </p:txBody>
      </p:sp>
      <p:sp>
        <p:nvSpPr>
          <p:cNvPr id="8" name="TextBox 8"/>
          <p:cNvSpPr txBox="1"/>
          <p:nvPr/>
        </p:nvSpPr>
        <p:spPr>
          <a:xfrm>
            <a:off x="3645789" y="1590675"/>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Informationsphase</a:t>
            </a:r>
          </a:p>
        </p:txBody>
      </p:sp>
      <p:sp>
        <p:nvSpPr>
          <p:cNvPr id="9" name="TextBox 9"/>
          <p:cNvSpPr txBox="1"/>
          <p:nvPr/>
        </p:nvSpPr>
        <p:spPr>
          <a:xfrm rot="5400000">
            <a:off x="13457979" y="7708578"/>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INDUSTRIEKAUFLEUTE</a:t>
            </a:r>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6" name="TextBox 5">
            <a:extLst>
              <a:ext uri="{FF2B5EF4-FFF2-40B4-BE49-F238E27FC236}">
                <a16:creationId xmlns:a16="http://schemas.microsoft.com/office/drawing/2014/main" id="{9674C4A5-2DCE-DAE3-00FD-4E955D18FADD}"/>
              </a:ext>
            </a:extLst>
          </p:cNvPr>
          <p:cNvSpPr txBox="1"/>
          <p:nvPr/>
        </p:nvSpPr>
        <p:spPr>
          <a:xfrm>
            <a:off x="7634963" y="8735377"/>
            <a:ext cx="7969782" cy="1045845"/>
          </a:xfrm>
          <a:prstGeom prst="rect">
            <a:avLst/>
          </a:prstGeom>
        </p:spPr>
        <p:txBody>
          <a:bodyPr lIns="0" tIns="0" rIns="0" bIns="0" rtlCol="0" anchor="t">
            <a:spAutoFit/>
          </a:bodyPr>
          <a:lstStyle/>
          <a:p>
            <a:pPr algn="r">
              <a:lnSpc>
                <a:spcPts val="4200"/>
              </a:lnSpc>
            </a:pPr>
            <a:r>
              <a:rPr lang="de-DE" sz="2800" spc="28" noProof="0" dirty="0">
                <a:solidFill>
                  <a:srgbClr val="000000"/>
                </a:solidFill>
                <a:latin typeface="Montserrat Light"/>
              </a:rPr>
              <a:t>Informieren Sie sich über das Zustandekommen eines Kaufvertrages</a:t>
            </a:r>
          </a:p>
        </p:txBody>
      </p:sp>
      <p:sp>
        <p:nvSpPr>
          <p:cNvPr id="12" name="Freeform 7">
            <a:extLst>
              <a:ext uri="{FF2B5EF4-FFF2-40B4-BE49-F238E27FC236}">
                <a16:creationId xmlns:a16="http://schemas.microsoft.com/office/drawing/2014/main" id="{97D52C5E-A2E8-6DCF-7B54-9866003C4DCF}"/>
              </a:ext>
            </a:extLst>
          </p:cNvPr>
          <p:cNvSpPr/>
          <p:nvPr/>
        </p:nvSpPr>
        <p:spPr>
          <a:xfrm>
            <a:off x="2513631" y="3943350"/>
            <a:ext cx="5754069" cy="6450473"/>
          </a:xfrm>
          <a:custGeom>
            <a:avLst/>
            <a:gdLst/>
            <a:ahLst/>
            <a:cxnLst/>
            <a:rect l="l" t="t" r="r" b="b"/>
            <a:pathLst>
              <a:path w="7139407" h="7340368">
                <a:moveTo>
                  <a:pt x="0" y="0"/>
                </a:moveTo>
                <a:lnTo>
                  <a:pt x="7139407" y="0"/>
                </a:lnTo>
                <a:lnTo>
                  <a:pt x="7139407" y="7340368"/>
                </a:lnTo>
                <a:lnTo>
                  <a:pt x="0" y="7340368"/>
                </a:lnTo>
                <a:lnTo>
                  <a:pt x="0" y="0"/>
                </a:lnTo>
                <a:close/>
              </a:path>
            </a:pathLst>
          </a:custGeom>
          <a:blipFill>
            <a:blip r:embed="rId4"/>
            <a:stretch>
              <a:fillRect/>
            </a:stretch>
          </a:blipFill>
        </p:spPr>
        <p:txBody>
          <a:bodyPr/>
          <a:lstStyle/>
          <a:p>
            <a:endParaRPr lang="de-DE" noProof="0" dirty="0"/>
          </a:p>
        </p:txBody>
      </p:sp>
    </p:spTree>
    <p:extLst>
      <p:ext uri="{BB962C8B-B14F-4D97-AF65-F5344CB8AC3E}">
        <p14:creationId xmlns:p14="http://schemas.microsoft.com/office/powerpoint/2010/main" val="195090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3C675B86-71B4-449E-7B5D-9048082E4DF1}"/>
              </a:ext>
            </a:extLst>
          </p:cNvPr>
          <p:cNvPicPr>
            <a:picLocks noChangeAspect="1"/>
          </p:cNvPicPr>
          <p:nvPr/>
        </p:nvPicPr>
        <p:blipFill>
          <a:blip r:embed="rId4"/>
          <a:stretch>
            <a:fillRect/>
          </a:stretch>
        </p:blipFill>
        <p:spPr>
          <a:xfrm>
            <a:off x="4167107" y="1687332"/>
            <a:ext cx="13077880" cy="6259838"/>
          </a:xfrm>
          <a:prstGeom prst="rect">
            <a:avLst/>
          </a:prstGeom>
        </p:spPr>
      </p:pic>
      <p:sp>
        <p:nvSpPr>
          <p:cNvPr id="5" name="Oval 4">
            <a:extLst>
              <a:ext uri="{FF2B5EF4-FFF2-40B4-BE49-F238E27FC236}">
                <a16:creationId xmlns:a16="http://schemas.microsoft.com/office/drawing/2014/main" id="{C0077909-F096-7007-6C2A-3E8BE46CC237}"/>
              </a:ext>
            </a:extLst>
          </p:cNvPr>
          <p:cNvSpPr/>
          <p:nvPr/>
        </p:nvSpPr>
        <p:spPr>
          <a:xfrm>
            <a:off x="7010400" y="4152900"/>
            <a:ext cx="1214053" cy="46613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9" name="TextBox 7">
            <a:extLst>
              <a:ext uri="{FF2B5EF4-FFF2-40B4-BE49-F238E27FC236}">
                <a16:creationId xmlns:a16="http://schemas.microsoft.com/office/drawing/2014/main" id="{FB1A230E-5B9F-0BAC-3B92-6DEC6A34EEA1}"/>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spTree>
    <p:extLst>
      <p:ext uri="{BB962C8B-B14F-4D97-AF65-F5344CB8AC3E}">
        <p14:creationId xmlns:p14="http://schemas.microsoft.com/office/powerpoint/2010/main" val="400433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6" name="Grafik 5">
            <a:extLst>
              <a:ext uri="{FF2B5EF4-FFF2-40B4-BE49-F238E27FC236}">
                <a16:creationId xmlns:a16="http://schemas.microsoft.com/office/drawing/2014/main" id="{15E97B13-5EEA-139F-6DDF-94EDC5A68DF6}"/>
              </a:ext>
            </a:extLst>
          </p:cNvPr>
          <p:cNvPicPr>
            <a:picLocks noChangeAspect="1"/>
          </p:cNvPicPr>
          <p:nvPr/>
        </p:nvPicPr>
        <p:blipFill>
          <a:blip r:embed="rId4"/>
          <a:stretch>
            <a:fillRect/>
          </a:stretch>
        </p:blipFill>
        <p:spPr>
          <a:xfrm>
            <a:off x="2621390" y="2168525"/>
            <a:ext cx="15588760" cy="5870575"/>
          </a:xfrm>
          <a:prstGeom prst="rect">
            <a:avLst/>
          </a:prstGeom>
        </p:spPr>
      </p:pic>
      <p:sp>
        <p:nvSpPr>
          <p:cNvPr id="12" name="TextBox 7">
            <a:extLst>
              <a:ext uri="{FF2B5EF4-FFF2-40B4-BE49-F238E27FC236}">
                <a16:creationId xmlns:a16="http://schemas.microsoft.com/office/drawing/2014/main" id="{8C200EC3-E7DC-B73B-906A-BB64F79E7211}"/>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sp>
        <p:nvSpPr>
          <p:cNvPr id="3" name="Oval 2">
            <a:extLst>
              <a:ext uri="{FF2B5EF4-FFF2-40B4-BE49-F238E27FC236}">
                <a16:creationId xmlns:a16="http://schemas.microsoft.com/office/drawing/2014/main" id="{6463AC04-3E7B-4186-D85D-FEAEC4A0A454}"/>
              </a:ext>
            </a:extLst>
          </p:cNvPr>
          <p:cNvSpPr/>
          <p:nvPr/>
        </p:nvSpPr>
        <p:spPr>
          <a:xfrm>
            <a:off x="5663119" y="4838700"/>
            <a:ext cx="10039350" cy="149038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288133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B68B522C-87DB-28D4-7810-FAE5AF6DEB9B}"/>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pic>
        <p:nvPicPr>
          <p:cNvPr id="12" name="Grafik 11">
            <a:extLst>
              <a:ext uri="{FF2B5EF4-FFF2-40B4-BE49-F238E27FC236}">
                <a16:creationId xmlns:a16="http://schemas.microsoft.com/office/drawing/2014/main" id="{2126FC44-EFFA-683B-A4D3-9472C9A8EAA7}"/>
              </a:ext>
            </a:extLst>
          </p:cNvPr>
          <p:cNvPicPr>
            <a:picLocks noChangeAspect="1"/>
          </p:cNvPicPr>
          <p:nvPr/>
        </p:nvPicPr>
        <p:blipFill>
          <a:blip r:embed="rId4"/>
          <a:stretch>
            <a:fillRect/>
          </a:stretch>
        </p:blipFill>
        <p:spPr>
          <a:xfrm>
            <a:off x="2795872" y="1943100"/>
            <a:ext cx="14682020" cy="5867400"/>
          </a:xfrm>
          <a:prstGeom prst="rect">
            <a:avLst/>
          </a:prstGeom>
        </p:spPr>
      </p:pic>
      <p:sp>
        <p:nvSpPr>
          <p:cNvPr id="8" name="Oval 7">
            <a:extLst>
              <a:ext uri="{FF2B5EF4-FFF2-40B4-BE49-F238E27FC236}">
                <a16:creationId xmlns:a16="http://schemas.microsoft.com/office/drawing/2014/main" id="{27B00D3B-2631-DDA0-6D1D-20A11AB4D8C0}"/>
              </a:ext>
            </a:extLst>
          </p:cNvPr>
          <p:cNvSpPr/>
          <p:nvPr/>
        </p:nvSpPr>
        <p:spPr>
          <a:xfrm>
            <a:off x="6477000" y="6743701"/>
            <a:ext cx="1828800" cy="45719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42116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B68B522C-87DB-28D4-7810-FAE5AF6DEB9B}"/>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pic>
        <p:nvPicPr>
          <p:cNvPr id="13" name="Grafik 12">
            <a:extLst>
              <a:ext uri="{FF2B5EF4-FFF2-40B4-BE49-F238E27FC236}">
                <a16:creationId xmlns:a16="http://schemas.microsoft.com/office/drawing/2014/main" id="{87D6385F-DD8F-2F47-D38A-8A53976F5DC1}"/>
              </a:ext>
            </a:extLst>
          </p:cNvPr>
          <p:cNvPicPr>
            <a:picLocks noChangeAspect="1"/>
          </p:cNvPicPr>
          <p:nvPr/>
        </p:nvPicPr>
        <p:blipFill>
          <a:blip r:embed="rId4"/>
          <a:stretch>
            <a:fillRect/>
          </a:stretch>
        </p:blipFill>
        <p:spPr>
          <a:xfrm>
            <a:off x="2971800" y="1193215"/>
            <a:ext cx="14938964" cy="6810408"/>
          </a:xfrm>
          <a:prstGeom prst="rect">
            <a:avLst/>
          </a:prstGeom>
        </p:spPr>
      </p:pic>
      <p:sp>
        <p:nvSpPr>
          <p:cNvPr id="8" name="Oval 7">
            <a:extLst>
              <a:ext uri="{FF2B5EF4-FFF2-40B4-BE49-F238E27FC236}">
                <a16:creationId xmlns:a16="http://schemas.microsoft.com/office/drawing/2014/main" id="{27B00D3B-2631-DDA0-6D1D-20A11AB4D8C0}"/>
              </a:ext>
            </a:extLst>
          </p:cNvPr>
          <p:cNvSpPr/>
          <p:nvPr/>
        </p:nvSpPr>
        <p:spPr>
          <a:xfrm>
            <a:off x="6631282" y="7353300"/>
            <a:ext cx="7620000" cy="49267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208134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C2EDBC0D-583F-97E0-1879-6143EE80C790}"/>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pic>
        <p:nvPicPr>
          <p:cNvPr id="14" name="Grafik 13">
            <a:extLst>
              <a:ext uri="{FF2B5EF4-FFF2-40B4-BE49-F238E27FC236}">
                <a16:creationId xmlns:a16="http://schemas.microsoft.com/office/drawing/2014/main" id="{A1343774-3A36-3439-A927-D32B7EC9C937}"/>
              </a:ext>
            </a:extLst>
          </p:cNvPr>
          <p:cNvPicPr>
            <a:picLocks noChangeAspect="1"/>
          </p:cNvPicPr>
          <p:nvPr/>
        </p:nvPicPr>
        <p:blipFill>
          <a:blip r:embed="rId4"/>
          <a:stretch>
            <a:fillRect/>
          </a:stretch>
        </p:blipFill>
        <p:spPr>
          <a:xfrm>
            <a:off x="2584878" y="1173196"/>
            <a:ext cx="15544897" cy="8313704"/>
          </a:xfrm>
          <a:prstGeom prst="rect">
            <a:avLst/>
          </a:prstGeom>
        </p:spPr>
      </p:pic>
      <p:sp>
        <p:nvSpPr>
          <p:cNvPr id="13" name="Oval 12">
            <a:extLst>
              <a:ext uri="{FF2B5EF4-FFF2-40B4-BE49-F238E27FC236}">
                <a16:creationId xmlns:a16="http://schemas.microsoft.com/office/drawing/2014/main" id="{FCD115DA-F303-AA00-64D9-2411D93AEFF2}"/>
              </a:ext>
            </a:extLst>
          </p:cNvPr>
          <p:cNvSpPr/>
          <p:nvPr/>
        </p:nvSpPr>
        <p:spPr>
          <a:xfrm>
            <a:off x="11201400" y="8267700"/>
            <a:ext cx="457200" cy="26079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3" name="Textfeld 2">
            <a:extLst>
              <a:ext uri="{FF2B5EF4-FFF2-40B4-BE49-F238E27FC236}">
                <a16:creationId xmlns:a16="http://schemas.microsoft.com/office/drawing/2014/main" id="{8B6392A3-FBE2-C41B-C7E6-A91812132C34}"/>
              </a:ext>
            </a:extLst>
          </p:cNvPr>
          <p:cNvSpPr txBox="1"/>
          <p:nvPr/>
        </p:nvSpPr>
        <p:spPr>
          <a:xfrm>
            <a:off x="12877800" y="7936433"/>
            <a:ext cx="4634602" cy="923330"/>
          </a:xfrm>
          <a:prstGeom prst="rect">
            <a:avLst/>
          </a:prstGeom>
          <a:noFill/>
        </p:spPr>
        <p:txBody>
          <a:bodyPr wrap="none" rtlCol="0">
            <a:spAutoFit/>
          </a:bodyPr>
          <a:lstStyle/>
          <a:p>
            <a:pPr algn="ctr"/>
            <a:r>
              <a:rPr lang="de-DE" dirty="0">
                <a:solidFill>
                  <a:srgbClr val="C00000"/>
                </a:solidFill>
                <a:latin typeface="Arial" panose="020B0604020202020204" pitchFamily="34" charset="0"/>
                <a:cs typeface="Arial" panose="020B0604020202020204" pitchFamily="34" charset="0"/>
              </a:rPr>
              <a:t>Aus dem Link kann ggf. auch ein QR-Code </a:t>
            </a:r>
            <a:br>
              <a:rPr lang="de-DE" dirty="0">
                <a:solidFill>
                  <a:srgbClr val="C00000"/>
                </a:solidFill>
                <a:latin typeface="Arial" panose="020B0604020202020204" pitchFamily="34" charset="0"/>
                <a:cs typeface="Arial" panose="020B0604020202020204" pitchFamily="34" charset="0"/>
              </a:rPr>
            </a:br>
            <a:r>
              <a:rPr lang="de-DE" dirty="0">
                <a:solidFill>
                  <a:srgbClr val="C00000"/>
                </a:solidFill>
                <a:latin typeface="Arial" panose="020B0604020202020204" pitchFamily="34" charset="0"/>
                <a:cs typeface="Arial" panose="020B0604020202020204" pitchFamily="34" charset="0"/>
              </a:rPr>
              <a:t>generiert werden, der mit dem Handy </a:t>
            </a:r>
          </a:p>
          <a:p>
            <a:pPr algn="ctr"/>
            <a:r>
              <a:rPr lang="de-DE" dirty="0">
                <a:solidFill>
                  <a:srgbClr val="C00000"/>
                </a:solidFill>
                <a:latin typeface="Arial" panose="020B0604020202020204" pitchFamily="34" charset="0"/>
                <a:cs typeface="Arial" panose="020B0604020202020204" pitchFamily="34" charset="0"/>
              </a:rPr>
              <a:t>gescannt werden kann. </a:t>
            </a:r>
          </a:p>
        </p:txBody>
      </p:sp>
      <p:sp>
        <p:nvSpPr>
          <p:cNvPr id="7" name="Legende: Linie 6">
            <a:extLst>
              <a:ext uri="{FF2B5EF4-FFF2-40B4-BE49-F238E27FC236}">
                <a16:creationId xmlns:a16="http://schemas.microsoft.com/office/drawing/2014/main" id="{DFCC28DD-772D-5F02-BE6E-087E66BEE789}"/>
              </a:ext>
            </a:extLst>
          </p:cNvPr>
          <p:cNvSpPr/>
          <p:nvPr/>
        </p:nvSpPr>
        <p:spPr>
          <a:xfrm>
            <a:off x="12877800" y="7658100"/>
            <a:ext cx="4800600" cy="1455704"/>
          </a:xfrm>
          <a:prstGeom prst="borderCallout1">
            <a:avLst>
              <a:gd name="adj1" fmla="val 30908"/>
              <a:gd name="adj2" fmla="val -3110"/>
              <a:gd name="adj3" fmla="val 47659"/>
              <a:gd name="adj4" fmla="val -22972"/>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3694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10" name="AutoShape 10"/>
          <p:cNvSpPr/>
          <p:nvPr/>
        </p:nvSpPr>
        <p:spPr>
          <a:xfrm>
            <a:off x="255763" y="1173196"/>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noProof="0" dirty="0"/>
          </a:p>
        </p:txBody>
      </p:sp>
      <p:pic>
        <p:nvPicPr>
          <p:cNvPr id="5" name="Picture 2">
            <a:hlinkClick r:id="" action="ppaction://media"/>
            <a:extLst>
              <a:ext uri="{FF2B5EF4-FFF2-40B4-BE49-F238E27FC236}">
                <a16:creationId xmlns:a16="http://schemas.microsoft.com/office/drawing/2014/main" id="{87BB2744-4A86-B81C-2DEB-38E66CAD6D4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2971800" y="419100"/>
            <a:ext cx="12873901" cy="9655426"/>
          </a:xfrm>
          <a:prstGeom prst="rect">
            <a:avLst/>
          </a:prstGeom>
        </p:spPr>
      </p:pic>
      <p:sp>
        <p:nvSpPr>
          <p:cNvPr id="8" name="TextBox 7">
            <a:extLst>
              <a:ext uri="{FF2B5EF4-FFF2-40B4-BE49-F238E27FC236}">
                <a16:creationId xmlns:a16="http://schemas.microsoft.com/office/drawing/2014/main" id="{C5646DC7-19DE-C0A5-4FD1-38F6B8AB82FE}"/>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spTree>
    <p:extLst>
      <p:ext uri="{BB962C8B-B14F-4D97-AF65-F5344CB8AC3E}">
        <p14:creationId xmlns:p14="http://schemas.microsoft.com/office/powerpoint/2010/main" val="127912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B797A-5F37-58D6-F9BD-3F302D63DB7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119F312-08B4-AAA8-EE6B-FCB42C3B6A3B}"/>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E048406E-9B2E-2CCF-7C65-9F2F08FBCBFB}"/>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71FB6243-629D-B902-5AC5-575BA5EF3A95}"/>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INFORMATIONSPHASE</a:t>
            </a:r>
          </a:p>
        </p:txBody>
      </p:sp>
      <p:sp>
        <p:nvSpPr>
          <p:cNvPr id="9" name="AutoShape 9">
            <a:extLst>
              <a:ext uri="{FF2B5EF4-FFF2-40B4-BE49-F238E27FC236}">
                <a16:creationId xmlns:a16="http://schemas.microsoft.com/office/drawing/2014/main" id="{B2309B6E-996B-7692-EA7C-0B99C5897F99}"/>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9BED59E0-C32B-561E-9EF4-E9BE2DCA3FDB}"/>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46CE99C6-2437-68F2-09DE-20774DBCA8BA}"/>
              </a:ext>
            </a:extLst>
          </p:cNvPr>
          <p:cNvPicPr>
            <a:picLocks noChangeAspect="1"/>
          </p:cNvPicPr>
          <p:nvPr/>
        </p:nvPicPr>
        <p:blipFill>
          <a:blip r:embed="rId4"/>
          <a:stretch>
            <a:fillRect/>
          </a:stretch>
        </p:blipFill>
        <p:spPr>
          <a:xfrm>
            <a:off x="2916141" y="571499"/>
            <a:ext cx="13619259" cy="9473675"/>
          </a:xfrm>
          <a:prstGeom prst="rect">
            <a:avLst/>
          </a:prstGeom>
        </p:spPr>
      </p:pic>
    </p:spTree>
    <p:extLst>
      <p:ext uri="{BB962C8B-B14F-4D97-AF65-F5344CB8AC3E}">
        <p14:creationId xmlns:p14="http://schemas.microsoft.com/office/powerpoint/2010/main" val="2247133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AB18-DB92-6682-1B92-8CA46D33BD1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9A6F8B7-624C-3DCA-2D2F-2A580DC2166D}"/>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FB398AE2-6D3A-5712-B992-06950E6B5CD3}"/>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2BEF67B8-3512-EB4A-B989-C4E367E39C37}"/>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E60C38A5-1AEB-72E2-69C1-66F8F04E22A2}"/>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F1AC9DF7-E6AE-A59D-5E71-453086789B76}"/>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3341F36C-C23E-907A-AD09-52A28C1013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AD86A24C-4BCF-C751-2754-B154485D2F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6514CD93-B91B-B1B9-875A-2416200CFD20}"/>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DE9C8139-7119-62ED-8BBB-E31577330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758B863C-AD2E-6B3F-EA97-AE8740883BBE}"/>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213EBABF-9419-AA50-88FB-BA1939DBA2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2A64691A-1B0C-6232-DECF-D8BACB9E6EF0}"/>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7562FADB-6B1B-894E-C4A5-3E7CE81FC33E}"/>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99E9224F-B4A2-5FF7-4D53-5A2FCA2DBF4C}"/>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A19D86E0-3655-5D2B-4E74-AF0A9748C9DB}"/>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FBA0347E-BF26-64DE-E792-D4CBDBE268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EFDBB2AC-1A11-BF40-923C-0C28354F3F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CEAB5882-EE56-4D0C-BC53-43EDC0BF7FC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7E299FF6-356C-3DBB-7882-C76D9E60811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1DF42BBA-C97F-3A54-D6E8-A5743B9E38C6}"/>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10B590DC-CF6E-8A06-382D-EB8511802768}"/>
              </a:ext>
            </a:extLst>
          </p:cNvPr>
          <p:cNvSpPr/>
          <p:nvPr/>
        </p:nvSpPr>
        <p:spPr>
          <a:xfrm rot="19747331">
            <a:off x="4253621" y="3076897"/>
            <a:ext cx="3218013" cy="733601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10">
            <a:extLst>
              <a:ext uri="{FF2B5EF4-FFF2-40B4-BE49-F238E27FC236}">
                <a16:creationId xmlns:a16="http://schemas.microsoft.com/office/drawing/2014/main" id="{CBDFC90B-00B4-6FE5-EB30-9A2E1DB3AF67}"/>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131849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809C-947E-85BA-9F99-34C4FD8C5C4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D04B9CF-A814-A600-429B-86F53E89B409}"/>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B44E7D46-7E02-F061-17FE-3C18E9E70CDB}"/>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8A1EFA31-708C-8842-B7F9-80463797DD6A}"/>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D45D95FB-CCAD-BAB1-3584-43580970E057}"/>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err="1">
                <a:solidFill>
                  <a:srgbClr val="000000"/>
                </a:solidFill>
                <a:latin typeface="Montserrat Classic Bold"/>
              </a:rPr>
              <a:t>KI@school</a:t>
            </a:r>
            <a:endParaRPr lang="de-DE" sz="3400" spc="374" noProof="0" dirty="0">
              <a:solidFill>
                <a:srgbClr val="000000"/>
              </a:solidFill>
              <a:latin typeface="Montserrat Classic Bold"/>
            </a:endParaRPr>
          </a:p>
        </p:txBody>
      </p:sp>
      <p:pic>
        <p:nvPicPr>
          <p:cNvPr id="2050" name="Picture 2">
            <a:extLst>
              <a:ext uri="{FF2B5EF4-FFF2-40B4-BE49-F238E27FC236}">
                <a16:creationId xmlns:a16="http://schemas.microsoft.com/office/drawing/2014/main" id="{5EB8C52A-798F-5F9B-22BB-B017B948A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868" y="3924300"/>
            <a:ext cx="445293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A1FBAB6-0144-A578-CD53-8B47AECA56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5997" y="2188082"/>
            <a:ext cx="7254205" cy="6972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C8E17F65-37BE-AB78-D509-9177AED6523C}"/>
              </a:ext>
            </a:extLst>
          </p:cNvPr>
          <p:cNvSpPr txBox="1"/>
          <p:nvPr/>
        </p:nvSpPr>
        <p:spPr>
          <a:xfrm>
            <a:off x="9745997" y="1126618"/>
            <a:ext cx="4038600" cy="414655"/>
          </a:xfrm>
          <a:prstGeom prst="rect">
            <a:avLst/>
          </a:prstGeom>
        </p:spPr>
        <p:txBody>
          <a:bodyPr wrap="square" lIns="0" tIns="0" rIns="0" bIns="0" rtlCol="0" anchor="t">
            <a:spAutoFit/>
          </a:bodyPr>
          <a:lstStyle/>
          <a:p>
            <a:pPr>
              <a:lnSpc>
                <a:spcPts val="3380"/>
              </a:lnSpc>
            </a:pPr>
            <a:r>
              <a:rPr lang="de-DE" sz="2600" spc="137" noProof="0" dirty="0">
                <a:solidFill>
                  <a:srgbClr val="000000"/>
                </a:solidFill>
                <a:latin typeface="Montserrat Light"/>
              </a:rPr>
              <a:t>Modellschulen</a:t>
            </a:r>
          </a:p>
        </p:txBody>
      </p:sp>
    </p:spTree>
    <p:extLst>
      <p:ext uri="{BB962C8B-B14F-4D97-AF65-F5344CB8AC3E}">
        <p14:creationId xmlns:p14="http://schemas.microsoft.com/office/powerpoint/2010/main" val="402216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CHAT-FUNKTION</a:t>
            </a:r>
          </a:p>
        </p:txBody>
      </p:sp>
      <p:sp>
        <p:nvSpPr>
          <p:cNvPr id="7" name="TextBox 7"/>
          <p:cNvSpPr txBox="1"/>
          <p:nvPr/>
        </p:nvSpPr>
        <p:spPr>
          <a:xfrm>
            <a:off x="3645789" y="1590675"/>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BEWERTUNG </a:t>
            </a:r>
          </a:p>
        </p:txBody>
      </p:sp>
      <p:sp>
        <p:nvSpPr>
          <p:cNvPr id="8" name="TextBox 8"/>
          <p:cNvSpPr txBox="1"/>
          <p:nvPr/>
        </p:nvSpPr>
        <p:spPr>
          <a:xfrm rot="5400000">
            <a:off x="13457979" y="7708578"/>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INDUSTRIEKAUFLEUTE</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1" name="TextBox 11"/>
          <p:cNvSpPr txBox="1"/>
          <p:nvPr/>
        </p:nvSpPr>
        <p:spPr>
          <a:xfrm>
            <a:off x="7618173" y="8440102"/>
            <a:ext cx="7969782" cy="512445"/>
          </a:xfrm>
          <a:prstGeom prst="rect">
            <a:avLst/>
          </a:prstGeom>
        </p:spPr>
        <p:txBody>
          <a:bodyPr lIns="0" tIns="0" rIns="0" bIns="0" rtlCol="0" anchor="t">
            <a:spAutoFit/>
          </a:bodyPr>
          <a:lstStyle/>
          <a:p>
            <a:pPr algn="r">
              <a:lnSpc>
                <a:spcPts val="4200"/>
              </a:lnSpc>
            </a:pPr>
            <a:r>
              <a:rPr lang="de-DE" sz="2800" spc="28" noProof="0" dirty="0">
                <a:solidFill>
                  <a:srgbClr val="000000"/>
                </a:solidFill>
                <a:latin typeface="Montserrat Light"/>
              </a:rPr>
              <a:t>Anschreiben im Fach Deutsch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E1141DC5-9E99-983F-AF66-2E319DCDC5EF}"/>
              </a:ext>
            </a:extLst>
          </p:cNvPr>
          <p:cNvPicPr>
            <a:picLocks noChangeAspect="1"/>
          </p:cNvPicPr>
          <p:nvPr/>
        </p:nvPicPr>
        <p:blipFill>
          <a:blip r:embed="rId4"/>
          <a:stretch>
            <a:fillRect/>
          </a:stretch>
        </p:blipFill>
        <p:spPr>
          <a:xfrm>
            <a:off x="2964267" y="1905000"/>
            <a:ext cx="14851913" cy="6477000"/>
          </a:xfrm>
          <a:prstGeom prst="rect">
            <a:avLst/>
          </a:prstGeom>
        </p:spPr>
      </p:pic>
    </p:spTree>
    <p:extLst>
      <p:ext uri="{BB962C8B-B14F-4D97-AF65-F5344CB8AC3E}">
        <p14:creationId xmlns:p14="http://schemas.microsoft.com/office/powerpoint/2010/main" val="3917133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C1BB-0FD3-679D-2708-43684E86C8E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436328F-39C3-AA0B-EEED-AC10EBD6B6C4}"/>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883AB42E-4A0D-E335-F3CA-95C4373F59C5}"/>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9A681846-2378-979F-F9B8-B1159F7FC773}"/>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a:extLst>
              <a:ext uri="{FF2B5EF4-FFF2-40B4-BE49-F238E27FC236}">
                <a16:creationId xmlns:a16="http://schemas.microsoft.com/office/drawing/2014/main" id="{64EAA45B-6A1F-FFDD-43B2-5A5537C51F8B}"/>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E4C2F04D-89CC-72AA-EE8B-04FA916CC47F}"/>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5" name="Grafik 4">
            <a:extLst>
              <a:ext uri="{FF2B5EF4-FFF2-40B4-BE49-F238E27FC236}">
                <a16:creationId xmlns:a16="http://schemas.microsoft.com/office/drawing/2014/main" id="{6BA6C052-4068-A19A-068D-F36232DD5177}"/>
              </a:ext>
            </a:extLst>
          </p:cNvPr>
          <p:cNvPicPr>
            <a:picLocks noChangeAspect="1"/>
          </p:cNvPicPr>
          <p:nvPr/>
        </p:nvPicPr>
        <p:blipFill>
          <a:blip r:embed="rId4"/>
          <a:stretch>
            <a:fillRect/>
          </a:stretch>
        </p:blipFill>
        <p:spPr>
          <a:xfrm>
            <a:off x="4663706" y="142745"/>
            <a:ext cx="7772400" cy="10001509"/>
          </a:xfrm>
          <a:prstGeom prst="rect">
            <a:avLst/>
          </a:prstGeom>
        </p:spPr>
      </p:pic>
      <p:pic>
        <p:nvPicPr>
          <p:cNvPr id="7" name="Grafik 6">
            <a:extLst>
              <a:ext uri="{FF2B5EF4-FFF2-40B4-BE49-F238E27FC236}">
                <a16:creationId xmlns:a16="http://schemas.microsoft.com/office/drawing/2014/main" id="{CDAED5E0-3B97-C091-AC6D-52EFF68C78FE}"/>
              </a:ext>
            </a:extLst>
          </p:cNvPr>
          <p:cNvPicPr>
            <a:picLocks noChangeAspect="1"/>
          </p:cNvPicPr>
          <p:nvPr/>
        </p:nvPicPr>
        <p:blipFill>
          <a:blip r:embed="rId5"/>
          <a:stretch>
            <a:fillRect/>
          </a:stretch>
        </p:blipFill>
        <p:spPr>
          <a:xfrm>
            <a:off x="12801600" y="1173196"/>
            <a:ext cx="5027322" cy="4800600"/>
          </a:xfrm>
          <a:prstGeom prst="rect">
            <a:avLst/>
          </a:prstGeom>
        </p:spPr>
      </p:pic>
    </p:spTree>
    <p:extLst>
      <p:ext uri="{BB962C8B-B14F-4D97-AF65-F5344CB8AC3E}">
        <p14:creationId xmlns:p14="http://schemas.microsoft.com/office/powerpoint/2010/main" val="1785609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113DE05A-3DE0-A34E-D936-F9B9FF04710C}"/>
              </a:ext>
            </a:extLst>
          </p:cNvPr>
          <p:cNvPicPr>
            <a:picLocks noChangeAspect="1"/>
          </p:cNvPicPr>
          <p:nvPr/>
        </p:nvPicPr>
        <p:blipFill>
          <a:blip r:embed="rId5"/>
          <a:stretch>
            <a:fillRect/>
          </a:stretch>
        </p:blipFill>
        <p:spPr>
          <a:xfrm>
            <a:off x="3047536" y="1257300"/>
            <a:ext cx="14587472" cy="8095665"/>
          </a:xfrm>
          <a:prstGeom prst="rect">
            <a:avLst/>
          </a:prstGeom>
        </p:spPr>
      </p:pic>
    </p:spTree>
    <p:extLst>
      <p:ext uri="{BB962C8B-B14F-4D97-AF65-F5344CB8AC3E}">
        <p14:creationId xmlns:p14="http://schemas.microsoft.com/office/powerpoint/2010/main" val="140888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B821-8824-847B-5145-44501B31395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E5EDCAA-0852-0E7B-62A5-D5E6D3C2E907}"/>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853969C4-BE6E-9CBA-C72C-21F88837AEF0}"/>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584405D2-48E8-46F8-D110-6BC45C215DC3}"/>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a:extLst>
              <a:ext uri="{FF2B5EF4-FFF2-40B4-BE49-F238E27FC236}">
                <a16:creationId xmlns:a16="http://schemas.microsoft.com/office/drawing/2014/main" id="{35EE0300-63A7-8C4E-1FC2-81B796E72247}"/>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EB19C05B-9A7F-5FCD-4B26-AA61E5753B65}"/>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5" name="Grafik 4">
            <a:extLst>
              <a:ext uri="{FF2B5EF4-FFF2-40B4-BE49-F238E27FC236}">
                <a16:creationId xmlns:a16="http://schemas.microsoft.com/office/drawing/2014/main" id="{5F764674-334E-A44A-6C08-80A7C4EF140C}"/>
              </a:ext>
            </a:extLst>
          </p:cNvPr>
          <p:cNvPicPr>
            <a:picLocks noChangeAspect="1"/>
          </p:cNvPicPr>
          <p:nvPr/>
        </p:nvPicPr>
        <p:blipFill>
          <a:blip r:embed="rId4"/>
          <a:stretch>
            <a:fillRect/>
          </a:stretch>
        </p:blipFill>
        <p:spPr>
          <a:xfrm>
            <a:off x="2813476" y="1297875"/>
            <a:ext cx="15229425" cy="7427025"/>
          </a:xfrm>
          <a:prstGeom prst="rect">
            <a:avLst/>
          </a:prstGeom>
        </p:spPr>
      </p:pic>
    </p:spTree>
    <p:extLst>
      <p:ext uri="{BB962C8B-B14F-4D97-AF65-F5344CB8AC3E}">
        <p14:creationId xmlns:p14="http://schemas.microsoft.com/office/powerpoint/2010/main" val="3150349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F086-3A7E-953C-C8E7-5A005EF2EDD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A6AA3D2-0EC7-A3EF-A294-3FF056EE26F0}"/>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858CAC69-9E94-4AA2-8964-07DC5332960C}"/>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1BDB383C-FCB4-A8BC-D6A6-F4B61D91F62C}"/>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a:extLst>
              <a:ext uri="{FF2B5EF4-FFF2-40B4-BE49-F238E27FC236}">
                <a16:creationId xmlns:a16="http://schemas.microsoft.com/office/drawing/2014/main" id="{90B1B047-B3EF-A5FD-E67A-4F723239C6E5}"/>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ADA51BA0-CCDA-385C-C24D-0E8B1342A800}"/>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830A6E7C-A4CB-6BBF-A2A1-D50129D88E38}"/>
              </a:ext>
            </a:extLst>
          </p:cNvPr>
          <p:cNvPicPr>
            <a:picLocks noChangeAspect="1"/>
          </p:cNvPicPr>
          <p:nvPr/>
        </p:nvPicPr>
        <p:blipFill>
          <a:blip r:embed="rId4"/>
          <a:stretch>
            <a:fillRect/>
          </a:stretch>
        </p:blipFill>
        <p:spPr>
          <a:xfrm>
            <a:off x="2878040" y="1585630"/>
            <a:ext cx="14897421" cy="7520269"/>
          </a:xfrm>
          <a:prstGeom prst="rect">
            <a:avLst/>
          </a:prstGeom>
        </p:spPr>
      </p:pic>
    </p:spTree>
    <p:extLst>
      <p:ext uri="{BB962C8B-B14F-4D97-AF65-F5344CB8AC3E}">
        <p14:creationId xmlns:p14="http://schemas.microsoft.com/office/powerpoint/2010/main" val="173540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B14B2-269B-CF7B-0716-7486FE4B1D2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D0B7699-823B-AD5A-1BC6-69D272548163}"/>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37CA7F82-C09C-6F6B-3847-98500353F80F}"/>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BCBBAF6A-D8D3-192B-42B3-194214E1688A}"/>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BEWERTUNG</a:t>
            </a:r>
          </a:p>
        </p:txBody>
      </p:sp>
      <p:sp>
        <p:nvSpPr>
          <p:cNvPr id="9" name="AutoShape 9">
            <a:extLst>
              <a:ext uri="{FF2B5EF4-FFF2-40B4-BE49-F238E27FC236}">
                <a16:creationId xmlns:a16="http://schemas.microsoft.com/office/drawing/2014/main" id="{A7FC2453-9B26-5EC6-CB5A-1EF24ECE024F}"/>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96A48951-CE3C-3378-ADFD-F3EAD4657276}"/>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3" name="Grafik 2">
            <a:extLst>
              <a:ext uri="{FF2B5EF4-FFF2-40B4-BE49-F238E27FC236}">
                <a16:creationId xmlns:a16="http://schemas.microsoft.com/office/drawing/2014/main" id="{737F08EC-03CB-2AB9-440E-04CCB5B35D11}"/>
              </a:ext>
            </a:extLst>
          </p:cNvPr>
          <p:cNvPicPr>
            <a:picLocks noChangeAspect="1"/>
          </p:cNvPicPr>
          <p:nvPr/>
        </p:nvPicPr>
        <p:blipFill>
          <a:blip r:embed="rId4"/>
          <a:stretch>
            <a:fillRect/>
          </a:stretch>
        </p:blipFill>
        <p:spPr>
          <a:xfrm>
            <a:off x="2902103" y="1473579"/>
            <a:ext cx="14824815" cy="7632321"/>
          </a:xfrm>
          <a:prstGeom prst="rect">
            <a:avLst/>
          </a:prstGeom>
        </p:spPr>
      </p:pic>
    </p:spTree>
    <p:extLst>
      <p:ext uri="{BB962C8B-B14F-4D97-AF65-F5344CB8AC3E}">
        <p14:creationId xmlns:p14="http://schemas.microsoft.com/office/powerpoint/2010/main" val="1531624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4667-4C43-72B5-7173-82430AF5A09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540561D-FBC9-F7AD-E540-D93FF574538F}"/>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0F47BEDC-FBFA-0D6E-C310-69231CC25125}"/>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D895DE51-178C-681E-F2C2-809B8F39CD7F}"/>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A3109B50-9BF1-42F4-8E1C-B6D4333394D4}"/>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F20679E0-96DE-9519-4D25-A5307D7B917A}"/>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3B20DC70-2723-4532-A133-A29B456AFF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78DA3FE1-93B0-4F6E-C906-15B3776AC8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5CEA2290-54E5-74AF-ACE1-BFA36DB6D131}"/>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0520F084-10EF-9152-5221-19A55D6D43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A649BBCC-8502-80A8-E37A-5FCC1BD2533D}"/>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20D87E73-EF55-E83C-B259-32ED20A759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5C45B72E-91CC-799C-0D12-0446ABE1807D}"/>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849420C4-DFEC-F432-B891-46681777253A}"/>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DA725DCA-F82C-7BDF-F9E4-28E3EC0A9F6D}"/>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779814AD-6606-F44D-1B98-ECCB2960A453}"/>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6184962B-6600-6B18-C33D-3FDAD6331A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709285FE-12A6-9F5E-DFD8-1EF93F18F3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177AC2D5-1B23-EDB3-171A-583B8ECF40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40902B8B-A96E-5185-AD91-BAE475B6ACA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A3FE9CAF-10F6-FD86-8F14-586B12481E6D}"/>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7F59049A-2F49-4E71-939B-5EFDFBE83C12}"/>
              </a:ext>
            </a:extLst>
          </p:cNvPr>
          <p:cNvSpPr/>
          <p:nvPr/>
        </p:nvSpPr>
        <p:spPr>
          <a:xfrm>
            <a:off x="8778444" y="7212849"/>
            <a:ext cx="3103360" cy="302263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0">
            <a:extLst>
              <a:ext uri="{FF2B5EF4-FFF2-40B4-BE49-F238E27FC236}">
                <a16:creationId xmlns:a16="http://schemas.microsoft.com/office/drawing/2014/main" id="{322EDAC9-8F56-A5C2-3168-3D39791C3AA6}"/>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4185946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CHAT-FUNKTION</a:t>
            </a:r>
          </a:p>
        </p:txBody>
      </p:sp>
      <p:sp>
        <p:nvSpPr>
          <p:cNvPr id="7" name="TextBox 7"/>
          <p:cNvSpPr txBox="1"/>
          <p:nvPr/>
        </p:nvSpPr>
        <p:spPr>
          <a:xfrm>
            <a:off x="3645789" y="1590675"/>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Unfallbericht</a:t>
            </a:r>
          </a:p>
        </p:txBody>
      </p:sp>
      <p:sp>
        <p:nvSpPr>
          <p:cNvPr id="8" name="TextBox 8"/>
          <p:cNvSpPr txBox="1"/>
          <p:nvPr/>
        </p:nvSpPr>
        <p:spPr>
          <a:xfrm rot="5400000">
            <a:off x="13457979" y="7726296"/>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DEUTSCH</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1" name="TextBox 11"/>
          <p:cNvSpPr txBox="1"/>
          <p:nvPr/>
        </p:nvSpPr>
        <p:spPr>
          <a:xfrm>
            <a:off x="7618173" y="8440102"/>
            <a:ext cx="7969782" cy="492699"/>
          </a:xfrm>
          <a:prstGeom prst="rect">
            <a:avLst/>
          </a:prstGeom>
        </p:spPr>
        <p:txBody>
          <a:bodyPr lIns="0" tIns="0" rIns="0" bIns="0" rtlCol="0" anchor="t">
            <a:spAutoFit/>
          </a:bodyPr>
          <a:lstStyle/>
          <a:p>
            <a:pPr algn="r">
              <a:lnSpc>
                <a:spcPts val="4200"/>
              </a:lnSpc>
            </a:pPr>
            <a:r>
              <a:rPr lang="de-DE" sz="2800" spc="28" noProof="0" dirty="0">
                <a:solidFill>
                  <a:srgbClr val="000000"/>
                </a:solidFill>
                <a:latin typeface="Montserrat Light"/>
              </a:rPr>
              <a:t>Unfallbericht im Fach Deutsch</a:t>
            </a:r>
          </a:p>
        </p:txBody>
      </p:sp>
    </p:spTree>
    <p:extLst>
      <p:ext uri="{BB962C8B-B14F-4D97-AF65-F5344CB8AC3E}">
        <p14:creationId xmlns:p14="http://schemas.microsoft.com/office/powerpoint/2010/main" val="377923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UNFALLBERICHT</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5" name="Grafik 4">
            <a:extLst>
              <a:ext uri="{FF2B5EF4-FFF2-40B4-BE49-F238E27FC236}">
                <a16:creationId xmlns:a16="http://schemas.microsoft.com/office/drawing/2014/main" id="{D7C22E8C-F80E-E8D5-99AF-B08A764519C9}"/>
              </a:ext>
            </a:extLst>
          </p:cNvPr>
          <p:cNvPicPr>
            <a:picLocks noChangeAspect="1"/>
          </p:cNvPicPr>
          <p:nvPr/>
        </p:nvPicPr>
        <p:blipFill>
          <a:blip r:embed="rId4"/>
          <a:stretch>
            <a:fillRect/>
          </a:stretch>
        </p:blipFill>
        <p:spPr>
          <a:xfrm>
            <a:off x="3541621" y="2019301"/>
            <a:ext cx="13254409" cy="7391400"/>
          </a:xfrm>
          <a:prstGeom prst="rect">
            <a:avLst/>
          </a:prstGeom>
        </p:spPr>
      </p:pic>
    </p:spTree>
    <p:extLst>
      <p:ext uri="{BB962C8B-B14F-4D97-AF65-F5344CB8AC3E}">
        <p14:creationId xmlns:p14="http://schemas.microsoft.com/office/powerpoint/2010/main" val="213479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4046758" y="5108575"/>
            <a:ext cx="24108715" cy="34925"/>
          </a:xfrm>
          <a:prstGeom prst="rect">
            <a:avLst/>
          </a:prstGeom>
          <a:solidFill>
            <a:srgbClr val="000000"/>
          </a:solidFill>
        </p:spPr>
        <p:txBody>
          <a:bodyPr/>
          <a:lstStyle/>
          <a:p>
            <a:endParaRPr lang="de-DE" noProof="0" dirty="0"/>
          </a:p>
        </p:txBody>
      </p:sp>
      <p:sp>
        <p:nvSpPr>
          <p:cNvPr id="6" name="AutoShape 6"/>
          <p:cNvSpPr/>
          <p:nvPr/>
        </p:nvSpPr>
        <p:spPr>
          <a:xfrm>
            <a:off x="0" y="-6096000"/>
            <a:ext cx="619125" cy="11239500"/>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8A680F52-6ED6-9A02-9935-952205E864B6}"/>
              </a:ext>
            </a:extLst>
          </p:cNvPr>
          <p:cNvSpPr/>
          <p:nvPr/>
        </p:nvSpPr>
        <p:spPr>
          <a:xfrm>
            <a:off x="17668875" y="5107929"/>
            <a:ext cx="619125" cy="11239500"/>
          </a:xfrm>
          <a:prstGeom prst="rect">
            <a:avLst/>
          </a:prstGeom>
          <a:solidFill>
            <a:srgbClr val="000000"/>
          </a:solidFill>
        </p:spPr>
        <p:txBody>
          <a:bodyPr/>
          <a:lstStyle/>
          <a:p>
            <a:endParaRPr lang="de-DE" noProof="0" dirty="0"/>
          </a:p>
        </p:txBody>
      </p:sp>
      <p:pic>
        <p:nvPicPr>
          <p:cNvPr id="4" name="Grafik 3">
            <a:extLst>
              <a:ext uri="{FF2B5EF4-FFF2-40B4-BE49-F238E27FC236}">
                <a16:creationId xmlns:a16="http://schemas.microsoft.com/office/drawing/2014/main" id="{8BA9CFDC-FB60-EE76-37FF-B63D551C688F}"/>
              </a:ext>
            </a:extLst>
          </p:cNvPr>
          <p:cNvPicPr>
            <a:picLocks noChangeAspect="1"/>
          </p:cNvPicPr>
          <p:nvPr/>
        </p:nvPicPr>
        <p:blipFill>
          <a:blip r:embed="rId2"/>
          <a:stretch>
            <a:fillRect/>
          </a:stretch>
        </p:blipFill>
        <p:spPr>
          <a:xfrm>
            <a:off x="1447800" y="723900"/>
            <a:ext cx="9162552" cy="3908734"/>
          </a:xfrm>
          <a:prstGeom prst="rect">
            <a:avLst/>
          </a:prstGeom>
        </p:spPr>
      </p:pic>
      <p:pic>
        <p:nvPicPr>
          <p:cNvPr id="11" name="Grafik 10">
            <a:extLst>
              <a:ext uri="{FF2B5EF4-FFF2-40B4-BE49-F238E27FC236}">
                <a16:creationId xmlns:a16="http://schemas.microsoft.com/office/drawing/2014/main" id="{A48A646F-27A3-CF93-2E46-7D1AA6880E87}"/>
              </a:ext>
            </a:extLst>
          </p:cNvPr>
          <p:cNvPicPr>
            <a:picLocks noChangeAspect="1"/>
          </p:cNvPicPr>
          <p:nvPr/>
        </p:nvPicPr>
        <p:blipFill>
          <a:blip r:embed="rId3"/>
          <a:stretch>
            <a:fillRect/>
          </a:stretch>
        </p:blipFill>
        <p:spPr>
          <a:xfrm>
            <a:off x="1752600" y="6953283"/>
            <a:ext cx="10409822" cy="2636748"/>
          </a:xfrm>
          <a:prstGeom prst="rect">
            <a:avLst/>
          </a:prstGeom>
        </p:spPr>
      </p:pic>
      <p:pic>
        <p:nvPicPr>
          <p:cNvPr id="13" name="Grafik 12">
            <a:extLst>
              <a:ext uri="{FF2B5EF4-FFF2-40B4-BE49-F238E27FC236}">
                <a16:creationId xmlns:a16="http://schemas.microsoft.com/office/drawing/2014/main" id="{D3416A08-FC2D-C182-7B29-13BADD5EB5A3}"/>
              </a:ext>
            </a:extLst>
          </p:cNvPr>
          <p:cNvPicPr>
            <a:picLocks noChangeAspect="1"/>
          </p:cNvPicPr>
          <p:nvPr/>
        </p:nvPicPr>
        <p:blipFill>
          <a:blip r:embed="rId4"/>
          <a:stretch>
            <a:fillRect/>
          </a:stretch>
        </p:blipFill>
        <p:spPr>
          <a:xfrm>
            <a:off x="4191000" y="4831392"/>
            <a:ext cx="13113923" cy="1645950"/>
          </a:xfrm>
          <a:prstGeom prst="rect">
            <a:avLst/>
          </a:prstGeom>
        </p:spPr>
      </p:pic>
    </p:spTree>
    <p:extLst>
      <p:ext uri="{BB962C8B-B14F-4D97-AF65-F5344CB8AC3E}">
        <p14:creationId xmlns:p14="http://schemas.microsoft.com/office/powerpoint/2010/main" val="2608856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5" name="Grafik 4">
            <a:extLst>
              <a:ext uri="{FF2B5EF4-FFF2-40B4-BE49-F238E27FC236}">
                <a16:creationId xmlns:a16="http://schemas.microsoft.com/office/drawing/2014/main" id="{A2AB6093-513F-6737-C9B8-889402549E5F}"/>
              </a:ext>
            </a:extLst>
          </p:cNvPr>
          <p:cNvPicPr>
            <a:picLocks noChangeAspect="1"/>
          </p:cNvPicPr>
          <p:nvPr/>
        </p:nvPicPr>
        <p:blipFill>
          <a:blip r:embed="rId4"/>
          <a:stretch>
            <a:fillRect/>
          </a:stretch>
        </p:blipFill>
        <p:spPr>
          <a:xfrm>
            <a:off x="2878041" y="1296604"/>
            <a:ext cx="11573152" cy="7199696"/>
          </a:xfrm>
          <a:prstGeom prst="rect">
            <a:avLst/>
          </a:prstGeom>
        </p:spPr>
      </p:pic>
      <p:sp>
        <p:nvSpPr>
          <p:cNvPr id="7" name="TextBox 6">
            <a:extLst>
              <a:ext uri="{FF2B5EF4-FFF2-40B4-BE49-F238E27FC236}">
                <a16:creationId xmlns:a16="http://schemas.microsoft.com/office/drawing/2014/main" id="{C71D8B70-DC7B-C423-1044-FD06A0D159A4}"/>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UNFALLBERICHT</a:t>
            </a:r>
          </a:p>
        </p:txBody>
      </p:sp>
      <p:pic>
        <p:nvPicPr>
          <p:cNvPr id="6" name="Grafik 5">
            <a:extLst>
              <a:ext uri="{FF2B5EF4-FFF2-40B4-BE49-F238E27FC236}">
                <a16:creationId xmlns:a16="http://schemas.microsoft.com/office/drawing/2014/main" id="{57A81D43-93DA-9E6A-B27E-BB3E9B300576}"/>
              </a:ext>
            </a:extLst>
          </p:cNvPr>
          <p:cNvPicPr>
            <a:picLocks noChangeAspect="1"/>
          </p:cNvPicPr>
          <p:nvPr/>
        </p:nvPicPr>
        <p:blipFill>
          <a:blip r:embed="rId5"/>
          <a:stretch>
            <a:fillRect/>
          </a:stretch>
        </p:blipFill>
        <p:spPr>
          <a:xfrm>
            <a:off x="14554200" y="3390900"/>
            <a:ext cx="3558848" cy="2560542"/>
          </a:xfrm>
          <a:prstGeom prst="rect">
            <a:avLst/>
          </a:prstGeom>
        </p:spPr>
      </p:pic>
    </p:spTree>
    <p:extLst>
      <p:ext uri="{BB962C8B-B14F-4D97-AF65-F5344CB8AC3E}">
        <p14:creationId xmlns:p14="http://schemas.microsoft.com/office/powerpoint/2010/main" val="615511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C81F1-AA14-6A21-CE7A-4AF46183DE1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4B9641E-B236-2AD4-A9B3-87A2E1F1348B}"/>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72B1776A-F58B-8FC3-BB88-3299455FC9B6}"/>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6194D646-6F44-0CD4-17A1-EDB857A51E17}"/>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4844D06D-804E-109A-5A64-462D3D70E714}"/>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E70E8A87-C6DF-6645-2036-A5B0F64C221F}"/>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F26541A3-D93B-EABE-A875-298BC0E59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F336322E-472A-F6CA-47D8-615E7D1843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49628B07-4D58-93C7-86C4-489C393D3FBE}"/>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64AACB13-CB39-7DEA-46FF-C0D5435682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74B8D8A3-53A2-4862-E57C-8C366A0C8BBF}"/>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3F9079D5-4EEC-4962-77E4-8FDB83B7FE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E029D4E1-27EB-3F2C-C1B8-54555B22F557}"/>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97BEA4B3-925B-83D2-90BE-695F272B8C8D}"/>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49A2904D-C25C-37F7-F842-CA99976F8532}"/>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38F5189D-EB99-86F3-06F5-1E1B834D2437}"/>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7DA7C2CB-F416-97BA-8B55-564506A18B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593730F0-5EF8-368B-6FF6-1841DFF392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53109102-D35F-C719-0A04-D70A0D66CD3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62859406-FB4F-295E-5639-1E2D4303B0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FBAD6EA4-9757-1CAD-EF51-788123BE7450}"/>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8D878C89-9E47-3B38-B8B3-C80104E60D83}"/>
              </a:ext>
            </a:extLst>
          </p:cNvPr>
          <p:cNvSpPr/>
          <p:nvPr/>
        </p:nvSpPr>
        <p:spPr>
          <a:xfrm>
            <a:off x="8778444" y="7212849"/>
            <a:ext cx="3103360" cy="302263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0">
            <a:extLst>
              <a:ext uri="{FF2B5EF4-FFF2-40B4-BE49-F238E27FC236}">
                <a16:creationId xmlns:a16="http://schemas.microsoft.com/office/drawing/2014/main" id="{86D27C6E-EAF2-344C-D4E9-904C521AF67D}"/>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1828178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0A7E7-CBAD-C39C-D239-F0DBF84F1EB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9EA4421-0C78-132A-000E-52799E6C5132}"/>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a:extLst>
              <a:ext uri="{FF2B5EF4-FFF2-40B4-BE49-F238E27FC236}">
                <a16:creationId xmlns:a16="http://schemas.microsoft.com/office/drawing/2014/main" id="{85F7E6E6-D957-EE61-68B9-48B062FAE9CF}"/>
              </a:ext>
            </a:extLst>
          </p:cNvPr>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3B9F4C47-5A95-4A49-9995-92B43F63ABED}"/>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a:extLst>
              <a:ext uri="{FF2B5EF4-FFF2-40B4-BE49-F238E27FC236}">
                <a16:creationId xmlns:a16="http://schemas.microsoft.com/office/drawing/2014/main" id="{4CD25627-B326-8F21-F119-17BD99853302}"/>
              </a:ext>
            </a:extLst>
          </p:cNvPr>
          <p:cNvSpPr/>
          <p:nvPr/>
        </p:nvSpPr>
        <p:spPr>
          <a:xfrm>
            <a:off x="15979140" y="3960812"/>
            <a:ext cx="38100" cy="63627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F49703EC-9A21-F8CE-1DF8-926FF5985A0D}"/>
              </a:ext>
            </a:extLst>
          </p:cNvPr>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CHAT-FUNKTION</a:t>
            </a:r>
          </a:p>
        </p:txBody>
      </p:sp>
      <p:sp>
        <p:nvSpPr>
          <p:cNvPr id="7" name="TextBox 7">
            <a:extLst>
              <a:ext uri="{FF2B5EF4-FFF2-40B4-BE49-F238E27FC236}">
                <a16:creationId xmlns:a16="http://schemas.microsoft.com/office/drawing/2014/main" id="{F53F3161-B24E-7B24-3D10-888552C1E9F1}"/>
              </a:ext>
            </a:extLst>
          </p:cNvPr>
          <p:cNvSpPr txBox="1"/>
          <p:nvPr/>
        </p:nvSpPr>
        <p:spPr>
          <a:xfrm>
            <a:off x="2950941" y="838553"/>
            <a:ext cx="13595414" cy="3047757"/>
          </a:xfrm>
          <a:prstGeom prst="rect">
            <a:avLst/>
          </a:prstGeom>
        </p:spPr>
        <p:txBody>
          <a:bodyPr lIns="0" tIns="0" rIns="0" bIns="0" rtlCol="0" anchor="t">
            <a:spAutoFit/>
          </a:bodyPr>
          <a:lstStyle/>
          <a:p>
            <a:pPr algn="r">
              <a:lnSpc>
                <a:spcPts val="11376"/>
              </a:lnSpc>
            </a:pPr>
            <a:r>
              <a:rPr lang="de-DE" sz="14400" dirty="0">
                <a:solidFill>
                  <a:srgbClr val="000000"/>
                </a:solidFill>
                <a:latin typeface="League Gothic"/>
              </a:rPr>
              <a:t>Dialog mit historischen Persönlichkeiten</a:t>
            </a:r>
            <a:endParaRPr lang="de-DE" sz="14400" noProof="0" dirty="0">
              <a:solidFill>
                <a:srgbClr val="000000"/>
              </a:solidFill>
              <a:latin typeface="League Gothic"/>
            </a:endParaRPr>
          </a:p>
        </p:txBody>
      </p:sp>
      <p:sp>
        <p:nvSpPr>
          <p:cNvPr id="8" name="TextBox 8">
            <a:extLst>
              <a:ext uri="{FF2B5EF4-FFF2-40B4-BE49-F238E27FC236}">
                <a16:creationId xmlns:a16="http://schemas.microsoft.com/office/drawing/2014/main" id="{0850273D-2213-7D26-D56B-7273F09861DD}"/>
              </a:ext>
            </a:extLst>
          </p:cNvPr>
          <p:cNvSpPr txBox="1"/>
          <p:nvPr/>
        </p:nvSpPr>
        <p:spPr>
          <a:xfrm rot="5400000">
            <a:off x="13457979" y="7726296"/>
            <a:ext cx="7566448" cy="478914"/>
          </a:xfrm>
          <a:prstGeom prst="rect">
            <a:avLst/>
          </a:prstGeom>
        </p:spPr>
        <p:txBody>
          <a:bodyPr lIns="0" tIns="0" rIns="0" bIns="0" rtlCol="0" anchor="t">
            <a:spAutoFit/>
          </a:bodyPr>
          <a:lstStyle/>
          <a:p>
            <a:pPr>
              <a:lnSpc>
                <a:spcPts val="4079"/>
              </a:lnSpc>
            </a:pPr>
            <a:r>
              <a:rPr lang="de-DE" sz="3400" spc="374" noProof="0" dirty="0" err="1">
                <a:solidFill>
                  <a:srgbClr val="000000"/>
                </a:solidFill>
                <a:latin typeface="Montserrat Classic Bold"/>
              </a:rPr>
              <a:t>PuG</a:t>
            </a:r>
            <a:endParaRPr lang="de-DE" sz="3400" spc="374" noProof="0" dirty="0">
              <a:solidFill>
                <a:srgbClr val="000000"/>
              </a:solidFill>
              <a:latin typeface="Montserrat Classic Bold"/>
            </a:endParaRPr>
          </a:p>
        </p:txBody>
      </p:sp>
      <p:sp>
        <p:nvSpPr>
          <p:cNvPr id="9" name="AutoShape 9">
            <a:extLst>
              <a:ext uri="{FF2B5EF4-FFF2-40B4-BE49-F238E27FC236}">
                <a16:creationId xmlns:a16="http://schemas.microsoft.com/office/drawing/2014/main" id="{02D25A42-A082-6646-078E-8412023A0B5A}"/>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FF1453BC-5D8A-2420-44D1-F1AF32EB0B48}"/>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1" name="TextBox 11">
            <a:extLst>
              <a:ext uri="{FF2B5EF4-FFF2-40B4-BE49-F238E27FC236}">
                <a16:creationId xmlns:a16="http://schemas.microsoft.com/office/drawing/2014/main" id="{F40EE56A-7135-4074-45CD-FA754C5D2731}"/>
              </a:ext>
            </a:extLst>
          </p:cNvPr>
          <p:cNvSpPr txBox="1"/>
          <p:nvPr/>
        </p:nvSpPr>
        <p:spPr>
          <a:xfrm>
            <a:off x="6553200" y="8440102"/>
            <a:ext cx="9034755" cy="1031308"/>
          </a:xfrm>
          <a:prstGeom prst="rect">
            <a:avLst/>
          </a:prstGeom>
        </p:spPr>
        <p:txBody>
          <a:bodyPr wrap="square" lIns="0" tIns="0" rIns="0" bIns="0" rtlCol="0" anchor="t">
            <a:spAutoFit/>
          </a:bodyPr>
          <a:lstStyle/>
          <a:p>
            <a:pPr algn="r">
              <a:lnSpc>
                <a:spcPts val="4200"/>
              </a:lnSpc>
            </a:pPr>
            <a:r>
              <a:rPr lang="de-DE" sz="2800" spc="28" dirty="0">
                <a:solidFill>
                  <a:srgbClr val="000000"/>
                </a:solidFill>
                <a:latin typeface="Montserrat Light"/>
              </a:rPr>
              <a:t>Ein Dialog mit den Vätern und Müttern des Grundgesetzes im Fach Politik und Gesellschaft</a:t>
            </a:r>
            <a:endParaRPr lang="de-DE" sz="2800" spc="28" noProof="0" dirty="0">
              <a:solidFill>
                <a:srgbClr val="000000"/>
              </a:solidFill>
              <a:latin typeface="Montserrat Light"/>
            </a:endParaRPr>
          </a:p>
        </p:txBody>
      </p:sp>
    </p:spTree>
    <p:extLst>
      <p:ext uri="{BB962C8B-B14F-4D97-AF65-F5344CB8AC3E}">
        <p14:creationId xmlns:p14="http://schemas.microsoft.com/office/powerpoint/2010/main" val="1761056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F45E-86DC-E2A7-6420-9B4CF159F8B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09C9246-979A-BBA1-7937-0349E6B60C6D}"/>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9C60A747-153A-BC25-C774-9678D0C0C199}"/>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473CF41D-E639-BCEE-89FC-E3CDDF98920F}"/>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Grundgesetz</a:t>
            </a:r>
          </a:p>
        </p:txBody>
      </p:sp>
      <p:sp>
        <p:nvSpPr>
          <p:cNvPr id="9" name="AutoShape 9">
            <a:extLst>
              <a:ext uri="{FF2B5EF4-FFF2-40B4-BE49-F238E27FC236}">
                <a16:creationId xmlns:a16="http://schemas.microsoft.com/office/drawing/2014/main" id="{0B9D9805-0234-AEE3-3501-1C825E38FB06}"/>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1BE0F7A3-26B9-944D-9ECE-195CDBBF53F7}"/>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7" name="Grafik 6">
            <a:extLst>
              <a:ext uri="{FF2B5EF4-FFF2-40B4-BE49-F238E27FC236}">
                <a16:creationId xmlns:a16="http://schemas.microsoft.com/office/drawing/2014/main" id="{9B520581-26C1-8A47-C815-76752865C562}"/>
              </a:ext>
            </a:extLst>
          </p:cNvPr>
          <p:cNvPicPr>
            <a:picLocks noChangeAspect="1"/>
          </p:cNvPicPr>
          <p:nvPr/>
        </p:nvPicPr>
        <p:blipFill>
          <a:blip r:embed="rId4"/>
          <a:stretch>
            <a:fillRect/>
          </a:stretch>
        </p:blipFill>
        <p:spPr>
          <a:xfrm>
            <a:off x="4876800" y="390928"/>
            <a:ext cx="10020300" cy="9505143"/>
          </a:xfrm>
          <a:prstGeom prst="rect">
            <a:avLst/>
          </a:prstGeom>
        </p:spPr>
      </p:pic>
    </p:spTree>
    <p:extLst>
      <p:ext uri="{BB962C8B-B14F-4D97-AF65-F5344CB8AC3E}">
        <p14:creationId xmlns:p14="http://schemas.microsoft.com/office/powerpoint/2010/main" val="1923711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B2D7-3708-149C-956E-01294192182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ED7D900-6E74-319B-493E-D3EEA7CDADB1}"/>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25709843-C9F8-B9B0-628C-E5B979906AC7}"/>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5160DE55-1E44-2926-2BF4-BD9E13226C44}"/>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954262E7-D604-6300-03E7-524CF29107EB}"/>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502128FD-85B8-385A-8461-D487966F0C16}"/>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1332DD7C-8AED-8446-195E-E6F87F7CA9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996D9D45-37BF-C190-0B25-EFA039A20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84C59254-3A70-5E5C-8F4E-E4E39C932A12}"/>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762E3F7D-185E-FEFD-C598-5E0D49D112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77A7AB6D-51CA-BD02-F9D1-C04B40F82F64}"/>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FD34B0E2-6A88-0D68-EE01-9BC28D6D0F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1C270E80-ADE8-AC64-E5E0-08386C1D49BA}"/>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0F21F14F-330C-8FBC-9F4F-BAE659997E8C}"/>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421E0C20-1A9A-054B-FC71-76EC4652FDA7}"/>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613B7C2B-44A7-F2C6-D6B9-421E2BB3FBFC}"/>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60A98FB2-EBE0-2EC7-CE6A-1183980997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9FE0949D-9198-2D9C-B28E-6691222825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C7F2CF81-7C10-E163-49B1-A339B57AC0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A900105B-A0C4-01C3-C6C1-C762AFD4060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48D189FF-D67D-50CD-14E2-B9810BB7CD09}"/>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3271F441-CB48-AA7C-87BC-2732B01A24FF}"/>
              </a:ext>
            </a:extLst>
          </p:cNvPr>
          <p:cNvSpPr/>
          <p:nvPr/>
        </p:nvSpPr>
        <p:spPr>
          <a:xfrm>
            <a:off x="10734650" y="1628188"/>
            <a:ext cx="3366616" cy="334406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0">
            <a:extLst>
              <a:ext uri="{FF2B5EF4-FFF2-40B4-BE49-F238E27FC236}">
                <a16:creationId xmlns:a16="http://schemas.microsoft.com/office/drawing/2014/main" id="{F38F725A-7130-C033-788F-68A43BC3057E}"/>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1800405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CHAT-FUNKTION</a:t>
            </a:r>
          </a:p>
        </p:txBody>
      </p:sp>
      <p:sp>
        <p:nvSpPr>
          <p:cNvPr id="7" name="TextBox 7"/>
          <p:cNvSpPr txBox="1"/>
          <p:nvPr/>
        </p:nvSpPr>
        <p:spPr>
          <a:xfrm>
            <a:off x="3645789" y="1590675"/>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Hilfestellungen</a:t>
            </a:r>
          </a:p>
        </p:txBody>
      </p:sp>
      <p:sp>
        <p:nvSpPr>
          <p:cNvPr id="8" name="TextBox 8"/>
          <p:cNvSpPr txBox="1"/>
          <p:nvPr/>
        </p:nvSpPr>
        <p:spPr>
          <a:xfrm rot="5400000">
            <a:off x="13457979" y="7726296"/>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ALLE FÄCHER</a:t>
            </a:r>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11" name="TextBox 11"/>
          <p:cNvSpPr txBox="1"/>
          <p:nvPr/>
        </p:nvSpPr>
        <p:spPr>
          <a:xfrm>
            <a:off x="7618173" y="8440102"/>
            <a:ext cx="7969782" cy="1031308"/>
          </a:xfrm>
          <a:prstGeom prst="rect">
            <a:avLst/>
          </a:prstGeom>
        </p:spPr>
        <p:txBody>
          <a:bodyPr lIns="0" tIns="0" rIns="0" bIns="0" rtlCol="0" anchor="t">
            <a:spAutoFit/>
          </a:bodyPr>
          <a:lstStyle/>
          <a:p>
            <a:pPr algn="r">
              <a:lnSpc>
                <a:spcPts val="4200"/>
              </a:lnSpc>
            </a:pPr>
            <a:r>
              <a:rPr lang="de-DE" sz="2800" spc="28" noProof="0" dirty="0">
                <a:solidFill>
                  <a:srgbClr val="000000"/>
                </a:solidFill>
                <a:latin typeface="Montserrat Light"/>
              </a:rPr>
              <a:t>Hilfe bei der Bearbeitung von Übungsaufgaben</a:t>
            </a:r>
          </a:p>
        </p:txBody>
      </p:sp>
    </p:spTree>
    <p:extLst>
      <p:ext uri="{BB962C8B-B14F-4D97-AF65-F5344CB8AC3E}">
        <p14:creationId xmlns:p14="http://schemas.microsoft.com/office/powerpoint/2010/main" val="238901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7" name="TextBox 6">
            <a:extLst>
              <a:ext uri="{FF2B5EF4-FFF2-40B4-BE49-F238E27FC236}">
                <a16:creationId xmlns:a16="http://schemas.microsoft.com/office/drawing/2014/main" id="{C71D8B70-DC7B-C423-1044-FD06A0D159A4}"/>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HILFESTELLUNG</a:t>
            </a:r>
          </a:p>
        </p:txBody>
      </p:sp>
      <p:pic>
        <p:nvPicPr>
          <p:cNvPr id="3" name="Grafik 2">
            <a:extLst>
              <a:ext uri="{FF2B5EF4-FFF2-40B4-BE49-F238E27FC236}">
                <a16:creationId xmlns:a16="http://schemas.microsoft.com/office/drawing/2014/main" id="{E10BFA85-8ED8-1C1C-9DEF-EB8520FA2EFC}"/>
              </a:ext>
            </a:extLst>
          </p:cNvPr>
          <p:cNvPicPr>
            <a:picLocks noChangeAspect="1"/>
          </p:cNvPicPr>
          <p:nvPr/>
        </p:nvPicPr>
        <p:blipFill>
          <a:blip r:embed="rId4"/>
          <a:stretch>
            <a:fillRect/>
          </a:stretch>
        </p:blipFill>
        <p:spPr>
          <a:xfrm>
            <a:off x="2614588" y="1691852"/>
            <a:ext cx="15140012" cy="8003475"/>
          </a:xfrm>
          <a:prstGeom prst="rect">
            <a:avLst/>
          </a:prstGeom>
        </p:spPr>
      </p:pic>
    </p:spTree>
    <p:extLst>
      <p:ext uri="{BB962C8B-B14F-4D97-AF65-F5344CB8AC3E}">
        <p14:creationId xmlns:p14="http://schemas.microsoft.com/office/powerpoint/2010/main" val="3980933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9" name="AutoShape 9"/>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7" name="TextBox 6">
            <a:extLst>
              <a:ext uri="{FF2B5EF4-FFF2-40B4-BE49-F238E27FC236}">
                <a16:creationId xmlns:a16="http://schemas.microsoft.com/office/drawing/2014/main" id="{C71D8B70-DC7B-C423-1044-FD06A0D159A4}"/>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HILFESTELLUNG</a:t>
            </a:r>
          </a:p>
        </p:txBody>
      </p:sp>
      <p:pic>
        <p:nvPicPr>
          <p:cNvPr id="6" name="Grafik 5">
            <a:extLst>
              <a:ext uri="{FF2B5EF4-FFF2-40B4-BE49-F238E27FC236}">
                <a16:creationId xmlns:a16="http://schemas.microsoft.com/office/drawing/2014/main" id="{54BB8996-2BEC-9C3C-E6C1-94EFCDF9EBA8}"/>
              </a:ext>
            </a:extLst>
          </p:cNvPr>
          <p:cNvPicPr>
            <a:picLocks noChangeAspect="1"/>
          </p:cNvPicPr>
          <p:nvPr/>
        </p:nvPicPr>
        <p:blipFill>
          <a:blip r:embed="rId4"/>
          <a:stretch>
            <a:fillRect/>
          </a:stretch>
        </p:blipFill>
        <p:spPr>
          <a:xfrm>
            <a:off x="2584878" y="2198476"/>
            <a:ext cx="15508001" cy="6553200"/>
          </a:xfrm>
          <a:prstGeom prst="rect">
            <a:avLst/>
          </a:prstGeom>
        </p:spPr>
      </p:pic>
      <p:pic>
        <p:nvPicPr>
          <p:cNvPr id="11" name="Grafik 10">
            <a:extLst>
              <a:ext uri="{FF2B5EF4-FFF2-40B4-BE49-F238E27FC236}">
                <a16:creationId xmlns:a16="http://schemas.microsoft.com/office/drawing/2014/main" id="{28A269F2-C394-914E-F25B-E3F62F96A392}"/>
              </a:ext>
            </a:extLst>
          </p:cNvPr>
          <p:cNvPicPr>
            <a:picLocks noChangeAspect="1"/>
          </p:cNvPicPr>
          <p:nvPr/>
        </p:nvPicPr>
        <p:blipFill>
          <a:blip r:embed="rId5"/>
          <a:stretch>
            <a:fillRect/>
          </a:stretch>
        </p:blipFill>
        <p:spPr>
          <a:xfrm>
            <a:off x="12753025" y="1498484"/>
            <a:ext cx="4857920" cy="2801558"/>
          </a:xfrm>
          <a:prstGeom prst="rect">
            <a:avLst/>
          </a:prstGeom>
        </p:spPr>
      </p:pic>
    </p:spTree>
    <p:extLst>
      <p:ext uri="{BB962C8B-B14F-4D97-AF65-F5344CB8AC3E}">
        <p14:creationId xmlns:p14="http://schemas.microsoft.com/office/powerpoint/2010/main" val="1198057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2E10-824E-A676-B2E0-DF9A467B1B0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704189C-2713-23E7-A4DC-CA85C0E13B5E}"/>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55E5DCD4-B9B0-19B1-BD02-489EF3ED2FA3}"/>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a:extLst>
              <a:ext uri="{FF2B5EF4-FFF2-40B4-BE49-F238E27FC236}">
                <a16:creationId xmlns:a16="http://schemas.microsoft.com/office/drawing/2014/main" id="{AD38C64A-8C09-3B78-3E6B-095853F1E145}"/>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HILFESTELLUNG</a:t>
            </a:r>
          </a:p>
        </p:txBody>
      </p:sp>
      <p:sp>
        <p:nvSpPr>
          <p:cNvPr id="9" name="AutoShape 9">
            <a:extLst>
              <a:ext uri="{FF2B5EF4-FFF2-40B4-BE49-F238E27FC236}">
                <a16:creationId xmlns:a16="http://schemas.microsoft.com/office/drawing/2014/main" id="{46A54344-54EF-4560-E1C2-013B2A4BE225}"/>
              </a:ext>
            </a:extLst>
          </p:cNvPr>
          <p:cNvSpPr/>
          <p:nvPr/>
        </p:nvSpPr>
        <p:spPr>
          <a:xfrm>
            <a:off x="255763" y="1173196"/>
            <a:ext cx="1907823" cy="1899091"/>
          </a:xfrm>
          <a:prstGeom prst="rect">
            <a:avLst/>
          </a:prstGeom>
          <a:solidFill>
            <a:srgbClr val="000000"/>
          </a:solidFill>
        </p:spPr>
        <p:txBody>
          <a:bodyPr/>
          <a:lstStyle/>
          <a:p>
            <a:endParaRPr lang="de-DE" noProof="0" dirty="0"/>
          </a:p>
        </p:txBody>
      </p:sp>
      <p:sp>
        <p:nvSpPr>
          <p:cNvPr id="10" name="Freeform 10">
            <a:extLst>
              <a:ext uri="{FF2B5EF4-FFF2-40B4-BE49-F238E27FC236}">
                <a16:creationId xmlns:a16="http://schemas.microsoft.com/office/drawing/2014/main" id="{DF2711B7-C158-0B57-9395-2A36994C590F}"/>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pic>
        <p:nvPicPr>
          <p:cNvPr id="5" name="Grafik 4">
            <a:extLst>
              <a:ext uri="{FF2B5EF4-FFF2-40B4-BE49-F238E27FC236}">
                <a16:creationId xmlns:a16="http://schemas.microsoft.com/office/drawing/2014/main" id="{21745EEB-4B69-8468-F7A9-BEBE34AE09AC}"/>
              </a:ext>
            </a:extLst>
          </p:cNvPr>
          <p:cNvPicPr>
            <a:picLocks noChangeAspect="1"/>
          </p:cNvPicPr>
          <p:nvPr/>
        </p:nvPicPr>
        <p:blipFill>
          <a:blip r:embed="rId4"/>
          <a:stretch>
            <a:fillRect/>
          </a:stretch>
        </p:blipFill>
        <p:spPr>
          <a:xfrm>
            <a:off x="3146504" y="2173541"/>
            <a:ext cx="14041810" cy="6258798"/>
          </a:xfrm>
          <a:prstGeom prst="rect">
            <a:avLst/>
          </a:prstGeom>
        </p:spPr>
      </p:pic>
    </p:spTree>
    <p:extLst>
      <p:ext uri="{BB962C8B-B14F-4D97-AF65-F5344CB8AC3E}">
        <p14:creationId xmlns:p14="http://schemas.microsoft.com/office/powerpoint/2010/main" val="3488756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48253" y="988695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7" name="TextBox 7"/>
          <p:cNvSpPr txBox="1"/>
          <p:nvPr/>
        </p:nvSpPr>
        <p:spPr>
          <a:xfrm>
            <a:off x="3486150" y="561975"/>
            <a:ext cx="13595414" cy="1585819"/>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Bild-Funktion</a:t>
            </a:r>
          </a:p>
        </p:txBody>
      </p:sp>
      <p:sp>
        <p:nvSpPr>
          <p:cNvPr id="8" name="TextBox 8"/>
          <p:cNvSpPr txBox="1"/>
          <p:nvPr/>
        </p:nvSpPr>
        <p:spPr>
          <a:xfrm rot="5400000">
            <a:off x="13432760" y="7536895"/>
            <a:ext cx="7566448" cy="478914"/>
          </a:xfrm>
          <a:prstGeom prst="rect">
            <a:avLst/>
          </a:prstGeom>
        </p:spPr>
        <p:txBody>
          <a:bodyPr lIns="0" tIns="0" rIns="0" bIns="0" rtlCol="0" anchor="t">
            <a:spAutoFit/>
          </a:bodyPr>
          <a:lstStyle/>
          <a:p>
            <a:pPr>
              <a:lnSpc>
                <a:spcPts val="4079"/>
              </a:lnSpc>
            </a:pPr>
            <a:r>
              <a:rPr lang="de-DE" sz="3200" spc="374" noProof="0" dirty="0">
                <a:solidFill>
                  <a:srgbClr val="000000"/>
                </a:solidFill>
                <a:latin typeface="Montserrat Classic Bold"/>
              </a:rPr>
              <a:t>ANWENDUNGS</a:t>
            </a:r>
            <a:r>
              <a:rPr lang="de-DE" sz="3200" spc="374" dirty="0">
                <a:solidFill>
                  <a:srgbClr val="000000"/>
                </a:solidFill>
                <a:latin typeface="Montserrat Classic Bold"/>
              </a:rPr>
              <a:t>B</a:t>
            </a:r>
            <a:r>
              <a:rPr lang="de-DE" sz="3200" spc="374" noProof="0" dirty="0">
                <a:solidFill>
                  <a:srgbClr val="000000"/>
                </a:solidFill>
                <a:latin typeface="Montserrat Classic Bold"/>
              </a:rPr>
              <a:t>EISPIELE</a:t>
            </a:r>
            <a:endParaRPr lang="de-DE" sz="3400" spc="374" noProof="0" dirty="0">
              <a:solidFill>
                <a:srgbClr val="000000"/>
              </a:solidFill>
              <a:latin typeface="Montserrat Classic Bold"/>
            </a:endParaRPr>
          </a:p>
        </p:txBody>
      </p:sp>
      <p:sp>
        <p:nvSpPr>
          <p:cNvPr id="9" name="TextBox 9"/>
          <p:cNvSpPr txBox="1"/>
          <p:nvPr/>
        </p:nvSpPr>
        <p:spPr>
          <a:xfrm>
            <a:off x="9829800" y="8694281"/>
            <a:ext cx="13287978" cy="414655"/>
          </a:xfrm>
          <a:prstGeom prst="rect">
            <a:avLst/>
          </a:prstGeom>
        </p:spPr>
        <p:txBody>
          <a:bodyPr lIns="0" tIns="0" rIns="0" bIns="0" rtlCol="0" anchor="t">
            <a:spAutoFit/>
          </a:bodyPr>
          <a:lstStyle/>
          <a:p>
            <a:pPr>
              <a:lnSpc>
                <a:spcPts val="3380"/>
              </a:lnSpc>
            </a:pPr>
            <a:r>
              <a:rPr lang="de-DE" sz="2600" spc="137" noProof="0" dirty="0">
                <a:solidFill>
                  <a:srgbClr val="000000"/>
                </a:solidFill>
                <a:latin typeface="Montserrat Light"/>
              </a:rPr>
              <a:t>Bilder im Unterricht generieren</a:t>
            </a:r>
          </a:p>
        </p:txBody>
      </p:sp>
      <p:sp>
        <p:nvSpPr>
          <p:cNvPr id="10" name="AutoShape 10"/>
          <p:cNvSpPr/>
          <p:nvPr/>
        </p:nvSpPr>
        <p:spPr>
          <a:xfrm>
            <a:off x="255763" y="860609"/>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82515" y="1063536"/>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C7A1-BCA9-622E-A04D-4EBB751DF73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6A50E0E-8A26-D10D-B242-6DAC094D3636}"/>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A81EEED4-1528-A21D-587C-8E19CFB0ECF4}"/>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34677058-1887-B897-DA03-CA5563652424}"/>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B69D8BAD-71A5-3CF1-F3DC-FF2D359ECBFA}"/>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Inhalte</a:t>
            </a:r>
          </a:p>
        </p:txBody>
      </p:sp>
      <p:sp>
        <p:nvSpPr>
          <p:cNvPr id="5" name="TextBox 5">
            <a:extLst>
              <a:ext uri="{FF2B5EF4-FFF2-40B4-BE49-F238E27FC236}">
                <a16:creationId xmlns:a16="http://schemas.microsoft.com/office/drawing/2014/main" id="{78B97439-E6BA-1326-49C7-1339E0EA5C43}"/>
              </a:ext>
            </a:extLst>
          </p:cNvPr>
          <p:cNvSpPr txBox="1"/>
          <p:nvPr/>
        </p:nvSpPr>
        <p:spPr>
          <a:xfrm>
            <a:off x="3886200" y="2019300"/>
            <a:ext cx="11163300" cy="6956007"/>
          </a:xfrm>
          <a:prstGeom prst="rect">
            <a:avLst/>
          </a:prstGeom>
        </p:spPr>
        <p:txBody>
          <a:bodyPr wrap="square" lIns="0" tIns="0" rIns="0" bIns="0" rtlCol="0" anchor="t">
            <a:spAutoFit/>
          </a:bodyPr>
          <a:lstStyle/>
          <a:p>
            <a:pPr>
              <a:lnSpc>
                <a:spcPts val="4200"/>
              </a:lnSpc>
            </a:pPr>
            <a:r>
              <a:rPr lang="de-DE" sz="2800" b="1" spc="28" noProof="0" dirty="0">
                <a:solidFill>
                  <a:srgbClr val="000000"/>
                </a:solidFill>
                <a:latin typeface="Montserrat Light"/>
              </a:rPr>
              <a:t>1. Künstliche Intelligenz – Was ist das?</a:t>
            </a:r>
          </a:p>
          <a:p>
            <a:pPr>
              <a:lnSpc>
                <a:spcPts val="4200"/>
              </a:lnSpc>
            </a:pPr>
            <a:endParaRPr lang="de-DE" sz="2800" b="1" spc="28" noProof="0" dirty="0">
              <a:solidFill>
                <a:srgbClr val="000000"/>
              </a:solidFill>
              <a:latin typeface="Montserrat Light"/>
            </a:endParaRPr>
          </a:p>
          <a:p>
            <a:pPr marL="514350" indent="-514350">
              <a:lnSpc>
                <a:spcPts val="4200"/>
              </a:lnSpc>
              <a:buFont typeface="+mj-lt"/>
              <a:buAutoNum type="arabicPeriod"/>
            </a:pPr>
            <a:endParaRPr lang="de-DE" sz="2800" b="1" spc="28" noProof="0" dirty="0">
              <a:solidFill>
                <a:srgbClr val="000000"/>
              </a:solidFill>
              <a:latin typeface="Montserrat Light"/>
            </a:endParaRPr>
          </a:p>
          <a:p>
            <a:pPr>
              <a:lnSpc>
                <a:spcPts val="4200"/>
              </a:lnSpc>
            </a:pPr>
            <a:r>
              <a:rPr lang="de-DE" sz="2800" b="1" spc="28" noProof="0" dirty="0">
                <a:solidFill>
                  <a:srgbClr val="000000"/>
                </a:solidFill>
                <a:latin typeface="Montserrat Light"/>
              </a:rPr>
              <a:t>2. Vorstellung verschiedener KI-Anwendungen</a:t>
            </a:r>
          </a:p>
          <a:p>
            <a:pPr>
              <a:lnSpc>
                <a:spcPts val="4200"/>
              </a:lnSpc>
            </a:pPr>
            <a:endParaRPr lang="de-DE" sz="2800" b="1" spc="28" noProof="0" dirty="0">
              <a:solidFill>
                <a:srgbClr val="000000"/>
              </a:solidFill>
              <a:latin typeface="Montserrat Light"/>
            </a:endParaRPr>
          </a:p>
          <a:p>
            <a:pPr>
              <a:lnSpc>
                <a:spcPts val="4200"/>
              </a:lnSpc>
            </a:pPr>
            <a:endParaRPr lang="de-DE" sz="2800" b="1" spc="28" noProof="0" dirty="0">
              <a:solidFill>
                <a:srgbClr val="000000"/>
              </a:solidFill>
              <a:latin typeface="Montserrat Light"/>
            </a:endParaRPr>
          </a:p>
          <a:p>
            <a:pPr>
              <a:lnSpc>
                <a:spcPts val="4200"/>
              </a:lnSpc>
            </a:pPr>
            <a:r>
              <a:rPr lang="de-DE" sz="2800" b="1" spc="28" noProof="0" dirty="0">
                <a:solidFill>
                  <a:srgbClr val="000000"/>
                </a:solidFill>
                <a:latin typeface="Montserrat Light"/>
              </a:rPr>
              <a:t>3. KI als Assistenz der Lehrkraft in der Unterrichtsvorbereitung</a:t>
            </a:r>
          </a:p>
          <a:p>
            <a:pPr>
              <a:lnSpc>
                <a:spcPts val="4200"/>
              </a:lnSpc>
            </a:pPr>
            <a:endParaRPr lang="de-DE" sz="2800" b="1" spc="28" noProof="0" dirty="0">
              <a:solidFill>
                <a:srgbClr val="000000"/>
              </a:solidFill>
              <a:latin typeface="Montserrat Light"/>
            </a:endParaRPr>
          </a:p>
          <a:p>
            <a:pPr>
              <a:lnSpc>
                <a:spcPts val="4200"/>
              </a:lnSpc>
            </a:pPr>
            <a:endParaRPr lang="de-DE" sz="2800" b="1" spc="28" noProof="0" dirty="0">
              <a:solidFill>
                <a:srgbClr val="000000"/>
              </a:solidFill>
              <a:latin typeface="Montserrat Light"/>
            </a:endParaRPr>
          </a:p>
          <a:p>
            <a:pPr>
              <a:lnSpc>
                <a:spcPts val="4200"/>
              </a:lnSpc>
            </a:pPr>
            <a:r>
              <a:rPr lang="de-DE" sz="2800" b="1" spc="28" noProof="0" dirty="0">
                <a:solidFill>
                  <a:srgbClr val="000000"/>
                </a:solidFill>
                <a:latin typeface="Montserrat Light"/>
              </a:rPr>
              <a:t>4. KI im Unterricht: Praxisbeispiel KI-Tool </a:t>
            </a:r>
            <a:r>
              <a:rPr lang="de-DE" sz="2800" b="1" spc="28" noProof="0" dirty="0" err="1">
                <a:solidFill>
                  <a:srgbClr val="000000"/>
                </a:solidFill>
                <a:latin typeface="Montserrat Light"/>
              </a:rPr>
              <a:t>sbs@school</a:t>
            </a:r>
            <a:endParaRPr lang="de-DE" sz="2800" b="1" spc="28" noProof="0" dirty="0">
              <a:solidFill>
                <a:srgbClr val="000000"/>
              </a:solidFill>
              <a:latin typeface="Montserrat Light"/>
            </a:endParaRPr>
          </a:p>
          <a:p>
            <a:pPr>
              <a:lnSpc>
                <a:spcPts val="4200"/>
              </a:lnSpc>
            </a:pPr>
            <a:endParaRPr lang="de-DE" sz="2800" b="1" spc="28" noProof="0" dirty="0">
              <a:solidFill>
                <a:srgbClr val="000000"/>
              </a:solidFill>
              <a:latin typeface="Montserrat Light"/>
            </a:endParaRPr>
          </a:p>
          <a:p>
            <a:pPr>
              <a:lnSpc>
                <a:spcPts val="4200"/>
              </a:lnSpc>
            </a:pPr>
            <a:endParaRPr lang="de-DE" sz="2800" b="1" spc="28" noProof="0" dirty="0">
              <a:solidFill>
                <a:srgbClr val="000000"/>
              </a:solidFill>
              <a:latin typeface="Montserrat Light"/>
            </a:endParaRPr>
          </a:p>
          <a:p>
            <a:pPr>
              <a:lnSpc>
                <a:spcPts val="4200"/>
              </a:lnSpc>
            </a:pPr>
            <a:r>
              <a:rPr lang="de-DE" sz="2800" b="1" spc="28" noProof="0" dirty="0">
                <a:solidFill>
                  <a:srgbClr val="000000"/>
                </a:solidFill>
                <a:latin typeface="Montserrat Light"/>
              </a:rPr>
              <a:t>5. Sensibilisierung für die Gefahren von KI</a:t>
            </a:r>
          </a:p>
        </p:txBody>
      </p:sp>
      <p:sp>
        <p:nvSpPr>
          <p:cNvPr id="6" name="TextBox 7">
            <a:extLst>
              <a:ext uri="{FF2B5EF4-FFF2-40B4-BE49-F238E27FC236}">
                <a16:creationId xmlns:a16="http://schemas.microsoft.com/office/drawing/2014/main" id="{E30A8EDB-B6A5-94F2-8DB2-64ABCAC968F1}"/>
              </a:ext>
            </a:extLst>
          </p:cNvPr>
          <p:cNvSpPr txBox="1"/>
          <p:nvPr/>
        </p:nvSpPr>
        <p:spPr>
          <a:xfrm>
            <a:off x="3886200" y="876300"/>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Inhalte</a:t>
            </a:r>
          </a:p>
        </p:txBody>
      </p:sp>
    </p:spTree>
    <p:extLst>
      <p:ext uri="{BB962C8B-B14F-4D97-AF65-F5344CB8AC3E}">
        <p14:creationId xmlns:p14="http://schemas.microsoft.com/office/powerpoint/2010/main" val="4175167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AD58-B0BA-1140-2337-6E282E77578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FFF73A3-09FD-8D5C-08CE-6B5D66BDAC66}"/>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730CA65A-1842-DBB6-7FC3-BDCDF324E986}"/>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CD7D4B49-D917-3FD7-DB23-60E50038132D}"/>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B4357A5B-598A-85AC-F35C-33C5E5CC79ED}"/>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11197E2B-AEAA-3D17-C859-71BDB4EE87EF}"/>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85EA4628-F9A1-A703-248E-3E6FAE5573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759C5FBA-4668-A2E5-9C63-153ECE9661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1DAF73CB-5526-A588-3D6D-8FDF2BB3D6BD}"/>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385B82D2-D5F7-9B56-EA52-695C695C6A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CDF9DFBB-5B21-637F-2C6E-240422F59A32}"/>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C796EEE6-3448-4C8C-1E64-8BF125EE5D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46E834F0-D98F-DDC0-A1E1-CB10B53D2EFE}"/>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E34A7803-1224-9D8D-0AD8-002C94517FBE}"/>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C7862DC4-F5BB-75DB-02BC-93894CEFD8CA}"/>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F613F66B-E5E2-D8C8-7FE9-333AFB4DC3DE}"/>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pic>
        <p:nvPicPr>
          <p:cNvPr id="2058" name="Grafik 2057" descr="Dokument Silhouette">
            <a:extLst>
              <a:ext uri="{FF2B5EF4-FFF2-40B4-BE49-F238E27FC236}">
                <a16:creationId xmlns:a16="http://schemas.microsoft.com/office/drawing/2014/main" id="{9F142481-C666-0540-2FC4-A3F4D0DF0F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883D5785-0E06-B1D9-912D-FEE8F0980B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A804B1DB-B8B3-C026-45E6-E93FF6D424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73AF6B39-7856-F3FA-E6E6-2C394E62D4E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F35AF141-9F29-C6CA-31CB-04EDF05C84DE}"/>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FC1C4A41-2774-15B4-9D2D-88C1A72AF015}"/>
              </a:ext>
            </a:extLst>
          </p:cNvPr>
          <p:cNvSpPr/>
          <p:nvPr/>
        </p:nvSpPr>
        <p:spPr>
          <a:xfrm>
            <a:off x="12158084" y="6456041"/>
            <a:ext cx="3366616" cy="334406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10">
            <a:extLst>
              <a:ext uri="{FF2B5EF4-FFF2-40B4-BE49-F238E27FC236}">
                <a16:creationId xmlns:a16="http://schemas.microsoft.com/office/drawing/2014/main" id="{41AAD968-6EF6-D813-A51A-877F3C5FCB21}"/>
              </a:ext>
            </a:extLst>
          </p:cNvPr>
          <p:cNvSpPr txBox="1"/>
          <p:nvPr/>
        </p:nvSpPr>
        <p:spPr>
          <a:xfrm>
            <a:off x="13996232" y="5054654"/>
            <a:ext cx="3668635" cy="1281441"/>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3126154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48253" y="988695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7" name="TextBox 7"/>
          <p:cNvSpPr txBox="1"/>
          <p:nvPr/>
        </p:nvSpPr>
        <p:spPr>
          <a:xfrm>
            <a:off x="3486150" y="561975"/>
            <a:ext cx="13595414" cy="1585819"/>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Bildbeschreibung</a:t>
            </a:r>
          </a:p>
        </p:txBody>
      </p:sp>
      <p:sp>
        <p:nvSpPr>
          <p:cNvPr id="8" name="TextBox 8"/>
          <p:cNvSpPr txBox="1"/>
          <p:nvPr/>
        </p:nvSpPr>
        <p:spPr>
          <a:xfrm rot="5400000">
            <a:off x="13448833" y="7772867"/>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DEUTSCH/ENGLISCH</a:t>
            </a:r>
          </a:p>
        </p:txBody>
      </p:sp>
      <p:sp>
        <p:nvSpPr>
          <p:cNvPr id="9" name="TextBox 9"/>
          <p:cNvSpPr txBox="1"/>
          <p:nvPr/>
        </p:nvSpPr>
        <p:spPr>
          <a:xfrm>
            <a:off x="2514923" y="8693717"/>
            <a:ext cx="13287978" cy="480003"/>
          </a:xfrm>
          <a:prstGeom prst="rect">
            <a:avLst/>
          </a:prstGeom>
        </p:spPr>
        <p:txBody>
          <a:bodyPr lIns="0" tIns="0" rIns="0" bIns="0" rtlCol="0" anchor="t">
            <a:spAutoFit/>
          </a:bodyPr>
          <a:lstStyle/>
          <a:p>
            <a:pPr algn="r">
              <a:lnSpc>
                <a:spcPts val="4200"/>
              </a:lnSpc>
            </a:pPr>
            <a:r>
              <a:rPr lang="de-DE" sz="2400" spc="28" noProof="0" dirty="0">
                <a:solidFill>
                  <a:srgbClr val="000000"/>
                </a:solidFill>
                <a:latin typeface="Montserrat Light"/>
              </a:rPr>
              <a:t>Beschreibe ein Bild</a:t>
            </a:r>
          </a:p>
        </p:txBody>
      </p:sp>
      <p:sp>
        <p:nvSpPr>
          <p:cNvPr id="10" name="AutoShape 10"/>
          <p:cNvSpPr/>
          <p:nvPr/>
        </p:nvSpPr>
        <p:spPr>
          <a:xfrm>
            <a:off x="255763" y="860609"/>
            <a:ext cx="1907823" cy="1899091"/>
          </a:xfrm>
          <a:prstGeom prst="rect">
            <a:avLst/>
          </a:prstGeom>
          <a:solidFill>
            <a:srgbClr val="000000"/>
          </a:solidFill>
        </p:spPr>
        <p:txBody>
          <a:bodyPr/>
          <a:lstStyle/>
          <a:p>
            <a:endParaRPr lang="de-DE" noProof="0" dirty="0"/>
          </a:p>
        </p:txBody>
      </p:sp>
      <p:sp>
        <p:nvSpPr>
          <p:cNvPr id="11" name="Freeform 11"/>
          <p:cNvSpPr/>
          <p:nvPr/>
        </p:nvSpPr>
        <p:spPr>
          <a:xfrm rot="-5400000">
            <a:off x="582515" y="1063536"/>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6" name="TextBox 6">
            <a:extLst>
              <a:ext uri="{FF2B5EF4-FFF2-40B4-BE49-F238E27FC236}">
                <a16:creationId xmlns:a16="http://schemas.microsoft.com/office/drawing/2014/main" id="{C93CDEDC-CC71-186F-1890-FD9AF5C9FF57}"/>
              </a:ext>
            </a:extLst>
          </p:cNvPr>
          <p:cNvSpPr txBox="1"/>
          <p:nvPr/>
        </p:nvSpPr>
        <p:spPr>
          <a:xfrm rot="-5400000">
            <a:off x="-2573549" y="5067528"/>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Tree>
    <p:extLst>
      <p:ext uri="{BB962C8B-B14F-4D97-AF65-F5344CB8AC3E}">
        <p14:creationId xmlns:p14="http://schemas.microsoft.com/office/powerpoint/2010/main" val="3747572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7" name="Grafik 6">
            <a:extLst>
              <a:ext uri="{FF2B5EF4-FFF2-40B4-BE49-F238E27FC236}">
                <a16:creationId xmlns:a16="http://schemas.microsoft.com/office/drawing/2014/main" id="{59A94D1E-F145-9509-08C8-62E47BDCE224}"/>
              </a:ext>
            </a:extLst>
          </p:cNvPr>
          <p:cNvPicPr>
            <a:picLocks noChangeAspect="1"/>
          </p:cNvPicPr>
          <p:nvPr/>
        </p:nvPicPr>
        <p:blipFill>
          <a:blip r:embed="rId3"/>
          <a:stretch>
            <a:fillRect/>
          </a:stretch>
        </p:blipFill>
        <p:spPr>
          <a:xfrm>
            <a:off x="3137396" y="1465778"/>
            <a:ext cx="14528776" cy="6954322"/>
          </a:xfrm>
          <a:prstGeom prst="rect">
            <a:avLst/>
          </a:prstGeom>
        </p:spPr>
      </p:pic>
      <p:sp>
        <p:nvSpPr>
          <p:cNvPr id="8" name="Oval 7">
            <a:extLst>
              <a:ext uri="{FF2B5EF4-FFF2-40B4-BE49-F238E27FC236}">
                <a16:creationId xmlns:a16="http://schemas.microsoft.com/office/drawing/2014/main" id="{9DD57661-DFBA-3748-0B81-8539C4B5A20B}"/>
              </a:ext>
            </a:extLst>
          </p:cNvPr>
          <p:cNvSpPr/>
          <p:nvPr/>
        </p:nvSpPr>
        <p:spPr>
          <a:xfrm>
            <a:off x="6248400" y="4933252"/>
            <a:ext cx="1447800" cy="59124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33453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6" name="Grafik 5">
            <a:extLst>
              <a:ext uri="{FF2B5EF4-FFF2-40B4-BE49-F238E27FC236}">
                <a16:creationId xmlns:a16="http://schemas.microsoft.com/office/drawing/2014/main" id="{E4833618-2BEF-A012-8425-CC88A1344EA0}"/>
              </a:ext>
            </a:extLst>
          </p:cNvPr>
          <p:cNvPicPr>
            <a:picLocks noChangeAspect="1"/>
          </p:cNvPicPr>
          <p:nvPr/>
        </p:nvPicPr>
        <p:blipFill>
          <a:blip r:embed="rId3"/>
          <a:stretch>
            <a:fillRect/>
          </a:stretch>
        </p:blipFill>
        <p:spPr>
          <a:xfrm>
            <a:off x="3050658" y="2171701"/>
            <a:ext cx="14736184" cy="7187022"/>
          </a:xfrm>
          <a:prstGeom prst="rect">
            <a:avLst/>
          </a:prstGeom>
        </p:spPr>
      </p:pic>
    </p:spTree>
    <p:extLst>
      <p:ext uri="{BB962C8B-B14F-4D97-AF65-F5344CB8AC3E}">
        <p14:creationId xmlns:p14="http://schemas.microsoft.com/office/powerpoint/2010/main" val="1434895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6" name="Grafik 5">
            <a:extLst>
              <a:ext uri="{FF2B5EF4-FFF2-40B4-BE49-F238E27FC236}">
                <a16:creationId xmlns:a16="http://schemas.microsoft.com/office/drawing/2014/main" id="{68A0D05A-EFF2-403A-C56A-F16919F7D194}"/>
              </a:ext>
            </a:extLst>
          </p:cNvPr>
          <p:cNvPicPr>
            <a:picLocks noChangeAspect="1"/>
          </p:cNvPicPr>
          <p:nvPr/>
        </p:nvPicPr>
        <p:blipFill rotWithShape="1">
          <a:blip r:embed="rId3"/>
          <a:srcRect b="8275"/>
          <a:stretch/>
        </p:blipFill>
        <p:spPr>
          <a:xfrm>
            <a:off x="3154186" y="1375740"/>
            <a:ext cx="14405131" cy="7639204"/>
          </a:xfrm>
          <a:prstGeom prst="rect">
            <a:avLst/>
          </a:prstGeom>
        </p:spPr>
      </p:pic>
      <p:sp>
        <p:nvSpPr>
          <p:cNvPr id="7" name="Oval 6">
            <a:extLst>
              <a:ext uri="{FF2B5EF4-FFF2-40B4-BE49-F238E27FC236}">
                <a16:creationId xmlns:a16="http://schemas.microsoft.com/office/drawing/2014/main" id="{EFFA677B-6C5B-8C21-CD6B-6B46A763402E}"/>
              </a:ext>
            </a:extLst>
          </p:cNvPr>
          <p:cNvSpPr/>
          <p:nvPr/>
        </p:nvSpPr>
        <p:spPr>
          <a:xfrm>
            <a:off x="5715000" y="7048500"/>
            <a:ext cx="7620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
        <p:nvSpPr>
          <p:cNvPr id="8" name="Oval 7">
            <a:extLst>
              <a:ext uri="{FF2B5EF4-FFF2-40B4-BE49-F238E27FC236}">
                <a16:creationId xmlns:a16="http://schemas.microsoft.com/office/drawing/2014/main" id="{D54BBC05-EFF1-4ECA-B1C3-E8DB61CFDDC8}"/>
              </a:ext>
            </a:extLst>
          </p:cNvPr>
          <p:cNvSpPr/>
          <p:nvPr/>
        </p:nvSpPr>
        <p:spPr>
          <a:xfrm>
            <a:off x="5719482" y="7658100"/>
            <a:ext cx="19050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pic>
        <p:nvPicPr>
          <p:cNvPr id="11" name="Grafik 10">
            <a:extLst>
              <a:ext uri="{FF2B5EF4-FFF2-40B4-BE49-F238E27FC236}">
                <a16:creationId xmlns:a16="http://schemas.microsoft.com/office/drawing/2014/main" id="{396C3094-CF46-F45A-A4DC-377498EDC104}"/>
              </a:ext>
            </a:extLst>
          </p:cNvPr>
          <p:cNvPicPr>
            <a:picLocks noChangeAspect="1"/>
          </p:cNvPicPr>
          <p:nvPr/>
        </p:nvPicPr>
        <p:blipFill>
          <a:blip r:embed="rId3"/>
          <a:stretch>
            <a:fillRect/>
          </a:stretch>
        </p:blipFill>
        <p:spPr>
          <a:xfrm>
            <a:off x="3008234" y="686497"/>
            <a:ext cx="14405131" cy="8328447"/>
          </a:xfrm>
          <a:prstGeom prst="rect">
            <a:avLst/>
          </a:prstGeom>
        </p:spPr>
      </p:pic>
      <p:sp>
        <p:nvSpPr>
          <p:cNvPr id="10" name="Oval 9">
            <a:extLst>
              <a:ext uri="{FF2B5EF4-FFF2-40B4-BE49-F238E27FC236}">
                <a16:creationId xmlns:a16="http://schemas.microsoft.com/office/drawing/2014/main" id="{D048924A-F004-4B3B-7A64-62666ACD938E}"/>
              </a:ext>
            </a:extLst>
          </p:cNvPr>
          <p:cNvSpPr/>
          <p:nvPr/>
        </p:nvSpPr>
        <p:spPr>
          <a:xfrm>
            <a:off x="5410200" y="8234318"/>
            <a:ext cx="92964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40687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3"/>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11" name="Picture 2">
            <a:extLst>
              <a:ext uri="{FF2B5EF4-FFF2-40B4-BE49-F238E27FC236}">
                <a16:creationId xmlns:a16="http://schemas.microsoft.com/office/drawing/2014/main" id="{4620ECD5-75B9-E567-2876-0C70E5BF2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191" y="1353023"/>
            <a:ext cx="13928652" cy="792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637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8" name="Grafik 7">
            <a:extLst>
              <a:ext uri="{FF2B5EF4-FFF2-40B4-BE49-F238E27FC236}">
                <a16:creationId xmlns:a16="http://schemas.microsoft.com/office/drawing/2014/main" id="{040497A0-625C-A688-E6D4-29824DD320BD}"/>
              </a:ext>
            </a:extLst>
          </p:cNvPr>
          <p:cNvPicPr>
            <a:picLocks noChangeAspect="1"/>
          </p:cNvPicPr>
          <p:nvPr/>
        </p:nvPicPr>
        <p:blipFill>
          <a:blip r:embed="rId3"/>
          <a:stretch>
            <a:fillRect/>
          </a:stretch>
        </p:blipFill>
        <p:spPr>
          <a:xfrm>
            <a:off x="2898302" y="1351087"/>
            <a:ext cx="13675198" cy="8303636"/>
          </a:xfrm>
          <a:prstGeom prst="rect">
            <a:avLst/>
          </a:prstGeom>
        </p:spPr>
      </p:pic>
    </p:spTree>
    <p:extLst>
      <p:ext uri="{BB962C8B-B14F-4D97-AF65-F5344CB8AC3E}">
        <p14:creationId xmlns:p14="http://schemas.microsoft.com/office/powerpoint/2010/main" val="3140642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3"/>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12" name="Grafik 11">
            <a:extLst>
              <a:ext uri="{FF2B5EF4-FFF2-40B4-BE49-F238E27FC236}">
                <a16:creationId xmlns:a16="http://schemas.microsoft.com/office/drawing/2014/main" id="{25FB9B26-9BB8-454B-2421-83E4D701FC3C}"/>
              </a:ext>
            </a:extLst>
          </p:cNvPr>
          <p:cNvPicPr>
            <a:picLocks noChangeAspect="1"/>
          </p:cNvPicPr>
          <p:nvPr/>
        </p:nvPicPr>
        <p:blipFill rotWithShape="1">
          <a:blip r:embed="rId4"/>
          <a:srcRect l="3480" t="2875" r="5990" b="4821"/>
          <a:stretch/>
        </p:blipFill>
        <p:spPr>
          <a:xfrm>
            <a:off x="5791200" y="839820"/>
            <a:ext cx="8620608" cy="8607360"/>
          </a:xfrm>
          <a:prstGeom prst="rect">
            <a:avLst/>
          </a:prstGeom>
        </p:spPr>
      </p:pic>
      <p:pic>
        <p:nvPicPr>
          <p:cNvPr id="14" name="Grafik 13">
            <a:extLst>
              <a:ext uri="{FF2B5EF4-FFF2-40B4-BE49-F238E27FC236}">
                <a16:creationId xmlns:a16="http://schemas.microsoft.com/office/drawing/2014/main" id="{B85A8739-2B6D-1F8C-E040-03E73B886CE2}"/>
              </a:ext>
            </a:extLst>
          </p:cNvPr>
          <p:cNvPicPr>
            <a:picLocks noChangeAspect="1"/>
          </p:cNvPicPr>
          <p:nvPr/>
        </p:nvPicPr>
        <p:blipFill>
          <a:blip r:embed="rId5"/>
          <a:stretch>
            <a:fillRect/>
          </a:stretch>
        </p:blipFill>
        <p:spPr>
          <a:xfrm>
            <a:off x="5257800" y="604434"/>
            <a:ext cx="10027077" cy="9448800"/>
          </a:xfrm>
          <a:prstGeom prst="rect">
            <a:avLst/>
          </a:prstGeom>
        </p:spPr>
      </p:pic>
    </p:spTree>
    <p:extLst>
      <p:ext uri="{BB962C8B-B14F-4D97-AF65-F5344CB8AC3E}">
        <p14:creationId xmlns:p14="http://schemas.microsoft.com/office/powerpoint/2010/main" val="16937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8" name="Grafik 7">
            <a:extLst>
              <a:ext uri="{FF2B5EF4-FFF2-40B4-BE49-F238E27FC236}">
                <a16:creationId xmlns:a16="http://schemas.microsoft.com/office/drawing/2014/main" id="{186E0DBC-23B3-BE65-609E-7FFC637813CA}"/>
              </a:ext>
            </a:extLst>
          </p:cNvPr>
          <p:cNvPicPr>
            <a:picLocks noChangeAspect="1"/>
          </p:cNvPicPr>
          <p:nvPr/>
        </p:nvPicPr>
        <p:blipFill>
          <a:blip r:embed="rId3"/>
          <a:stretch>
            <a:fillRect/>
          </a:stretch>
        </p:blipFill>
        <p:spPr>
          <a:xfrm>
            <a:off x="3154186" y="1315569"/>
            <a:ext cx="14449546" cy="7942731"/>
          </a:xfrm>
          <a:prstGeom prst="rect">
            <a:avLst/>
          </a:prstGeom>
        </p:spPr>
      </p:pic>
    </p:spTree>
    <p:extLst>
      <p:ext uri="{BB962C8B-B14F-4D97-AF65-F5344CB8AC3E}">
        <p14:creationId xmlns:p14="http://schemas.microsoft.com/office/powerpoint/2010/main" val="377833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7" name="Grafik 6">
            <a:extLst>
              <a:ext uri="{FF2B5EF4-FFF2-40B4-BE49-F238E27FC236}">
                <a16:creationId xmlns:a16="http://schemas.microsoft.com/office/drawing/2014/main" id="{AFABF416-A942-4010-9E83-FC6339B135B2}"/>
              </a:ext>
            </a:extLst>
          </p:cNvPr>
          <p:cNvPicPr>
            <a:picLocks noChangeAspect="1"/>
          </p:cNvPicPr>
          <p:nvPr/>
        </p:nvPicPr>
        <p:blipFill>
          <a:blip r:embed="rId3"/>
          <a:stretch>
            <a:fillRect/>
          </a:stretch>
        </p:blipFill>
        <p:spPr>
          <a:xfrm>
            <a:off x="3127876" y="1562100"/>
            <a:ext cx="13483724" cy="8026863"/>
          </a:xfrm>
          <a:prstGeom prst="rect">
            <a:avLst/>
          </a:prstGeom>
        </p:spPr>
      </p:pic>
    </p:spTree>
    <p:extLst>
      <p:ext uri="{BB962C8B-B14F-4D97-AF65-F5344CB8AC3E}">
        <p14:creationId xmlns:p14="http://schemas.microsoft.com/office/powerpoint/2010/main" val="261123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C19F8-DF57-9CE3-AAB8-2159F4E8B99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A8BF173-AF61-DC53-551A-A998E668245E}"/>
              </a:ext>
            </a:extLst>
          </p:cNvPr>
          <p:cNvSpPr/>
          <p:nvPr/>
        </p:nvSpPr>
        <p:spPr>
          <a:xfrm>
            <a:off x="-4046758" y="5108575"/>
            <a:ext cx="24108715" cy="34925"/>
          </a:xfrm>
          <a:prstGeom prst="rect">
            <a:avLst/>
          </a:prstGeom>
          <a:solidFill>
            <a:srgbClr val="000000"/>
          </a:solidFill>
        </p:spPr>
        <p:txBody>
          <a:bodyPr/>
          <a:lstStyle/>
          <a:p>
            <a:endParaRPr lang="de-DE" noProof="0" dirty="0"/>
          </a:p>
        </p:txBody>
      </p:sp>
      <p:sp>
        <p:nvSpPr>
          <p:cNvPr id="6" name="AutoShape 6">
            <a:extLst>
              <a:ext uri="{FF2B5EF4-FFF2-40B4-BE49-F238E27FC236}">
                <a16:creationId xmlns:a16="http://schemas.microsoft.com/office/drawing/2014/main" id="{90C94AAC-F3B3-AC66-CE71-E93A0BB7E620}"/>
              </a:ext>
            </a:extLst>
          </p:cNvPr>
          <p:cNvSpPr/>
          <p:nvPr/>
        </p:nvSpPr>
        <p:spPr>
          <a:xfrm>
            <a:off x="0" y="-6096000"/>
            <a:ext cx="619125" cy="11239500"/>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599F5A41-E8D8-A848-7211-F64C8CF08C87}"/>
              </a:ext>
            </a:extLst>
          </p:cNvPr>
          <p:cNvSpPr/>
          <p:nvPr/>
        </p:nvSpPr>
        <p:spPr>
          <a:xfrm>
            <a:off x="17668875" y="5107929"/>
            <a:ext cx="619125" cy="11239500"/>
          </a:xfrm>
          <a:prstGeom prst="rect">
            <a:avLst/>
          </a:prstGeom>
          <a:solidFill>
            <a:srgbClr val="000000"/>
          </a:solidFill>
        </p:spPr>
        <p:txBody>
          <a:bodyPr/>
          <a:lstStyle/>
          <a:p>
            <a:endParaRPr lang="de-DE" noProof="0" dirty="0"/>
          </a:p>
        </p:txBody>
      </p:sp>
      <p:sp>
        <p:nvSpPr>
          <p:cNvPr id="2" name="TextBox 8">
            <a:extLst>
              <a:ext uri="{FF2B5EF4-FFF2-40B4-BE49-F238E27FC236}">
                <a16:creationId xmlns:a16="http://schemas.microsoft.com/office/drawing/2014/main" id="{C00756FE-D3F2-BE0B-9A4E-857CA16EAF80}"/>
              </a:ext>
            </a:extLst>
          </p:cNvPr>
          <p:cNvSpPr txBox="1"/>
          <p:nvPr/>
        </p:nvSpPr>
        <p:spPr>
          <a:xfrm>
            <a:off x="-990600" y="1181100"/>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Künstliche Intelligenz</a:t>
            </a:r>
          </a:p>
        </p:txBody>
      </p:sp>
      <p:sp>
        <p:nvSpPr>
          <p:cNvPr id="5" name="TextBox 5">
            <a:extLst>
              <a:ext uri="{FF2B5EF4-FFF2-40B4-BE49-F238E27FC236}">
                <a16:creationId xmlns:a16="http://schemas.microsoft.com/office/drawing/2014/main" id="{D246B51A-0E33-548C-4826-4DCAD9C03045}"/>
              </a:ext>
            </a:extLst>
          </p:cNvPr>
          <p:cNvSpPr txBox="1"/>
          <p:nvPr/>
        </p:nvSpPr>
        <p:spPr>
          <a:xfrm>
            <a:off x="3962400" y="3069248"/>
            <a:ext cx="12420600" cy="1569917"/>
          </a:xfrm>
          <a:prstGeom prst="rect">
            <a:avLst/>
          </a:prstGeom>
        </p:spPr>
        <p:txBody>
          <a:bodyPr wrap="square" lIns="0" tIns="0" rIns="0" bIns="0" rtlCol="0" anchor="t">
            <a:spAutoFit/>
          </a:bodyPr>
          <a:lstStyle/>
          <a:p>
            <a:pPr algn="ctr">
              <a:lnSpc>
                <a:spcPts val="4200"/>
              </a:lnSpc>
            </a:pPr>
            <a:r>
              <a:rPr lang="de-DE" sz="2800" spc="28" noProof="0" dirty="0">
                <a:solidFill>
                  <a:srgbClr val="000000"/>
                </a:solidFill>
                <a:latin typeface="Montserrat Light"/>
              </a:rPr>
              <a:t>„Künstliche Intelligenz ist die Fähigkeit einer Maschine, menschliches Denken, Lernen, Planen und Kreativität zu imitieren.“ </a:t>
            </a:r>
          </a:p>
          <a:p>
            <a:pPr>
              <a:lnSpc>
                <a:spcPts val="4200"/>
              </a:lnSpc>
            </a:pPr>
            <a:endParaRPr lang="de-DE" sz="2800" spc="28" noProof="0" dirty="0">
              <a:solidFill>
                <a:srgbClr val="000000"/>
              </a:solidFill>
              <a:latin typeface="Montserrat Light"/>
            </a:endParaRPr>
          </a:p>
        </p:txBody>
      </p:sp>
      <p:sp>
        <p:nvSpPr>
          <p:cNvPr id="11" name="TextBox 5">
            <a:extLst>
              <a:ext uri="{FF2B5EF4-FFF2-40B4-BE49-F238E27FC236}">
                <a16:creationId xmlns:a16="http://schemas.microsoft.com/office/drawing/2014/main" id="{7D4A650F-D633-F4F7-C823-9AD742E28099}"/>
              </a:ext>
            </a:extLst>
          </p:cNvPr>
          <p:cNvSpPr txBox="1"/>
          <p:nvPr/>
        </p:nvSpPr>
        <p:spPr>
          <a:xfrm>
            <a:off x="13173075" y="4153220"/>
            <a:ext cx="4495800" cy="480003"/>
          </a:xfrm>
          <a:prstGeom prst="rect">
            <a:avLst/>
          </a:prstGeom>
        </p:spPr>
        <p:txBody>
          <a:bodyPr wrap="square" lIns="0" tIns="0" rIns="0" bIns="0" rtlCol="0" anchor="t">
            <a:spAutoFit/>
          </a:bodyPr>
          <a:lstStyle/>
          <a:p>
            <a:pPr>
              <a:lnSpc>
                <a:spcPts val="4200"/>
              </a:lnSpc>
            </a:pPr>
            <a:r>
              <a:rPr lang="de-DE" sz="2400" spc="28" dirty="0">
                <a:solidFill>
                  <a:srgbClr val="000000"/>
                </a:solidFill>
                <a:latin typeface="Montserrat Light"/>
              </a:rPr>
              <a:t>www.europarl.europa.eu</a:t>
            </a:r>
            <a:endParaRPr lang="de-DE" sz="2400" spc="28" noProof="0" dirty="0">
              <a:solidFill>
                <a:srgbClr val="000000"/>
              </a:solidFill>
              <a:latin typeface="Montserrat Light"/>
            </a:endParaRPr>
          </a:p>
        </p:txBody>
      </p:sp>
      <p:pic>
        <p:nvPicPr>
          <p:cNvPr id="8" name="Grafik 7">
            <a:extLst>
              <a:ext uri="{FF2B5EF4-FFF2-40B4-BE49-F238E27FC236}">
                <a16:creationId xmlns:a16="http://schemas.microsoft.com/office/drawing/2014/main" id="{AF6B0A8B-D002-0295-4BA9-1A0DFBE680E1}"/>
              </a:ext>
            </a:extLst>
          </p:cNvPr>
          <p:cNvPicPr>
            <a:picLocks noChangeAspect="1"/>
          </p:cNvPicPr>
          <p:nvPr/>
        </p:nvPicPr>
        <p:blipFill>
          <a:blip r:embed="rId2"/>
          <a:stretch>
            <a:fillRect/>
          </a:stretch>
        </p:blipFill>
        <p:spPr>
          <a:xfrm>
            <a:off x="5298230" y="6190506"/>
            <a:ext cx="7691541" cy="3059136"/>
          </a:xfrm>
          <a:prstGeom prst="rect">
            <a:avLst/>
          </a:prstGeom>
        </p:spPr>
      </p:pic>
    </p:spTree>
    <p:extLst>
      <p:ext uri="{BB962C8B-B14F-4D97-AF65-F5344CB8AC3E}">
        <p14:creationId xmlns:p14="http://schemas.microsoft.com/office/powerpoint/2010/main" val="2268761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p:cNvSpPr/>
          <p:nvPr/>
        </p:nvSpPr>
        <p:spPr>
          <a:xfrm>
            <a:off x="2457450" y="-595630"/>
            <a:ext cx="38100" cy="11315700"/>
          </a:xfrm>
          <a:prstGeom prst="rect">
            <a:avLst/>
          </a:prstGeom>
          <a:solidFill>
            <a:srgbClr val="000000"/>
          </a:solidFill>
        </p:spPr>
        <p:txBody>
          <a:bodyPr/>
          <a:lstStyle/>
          <a:p>
            <a:endParaRPr lang="de-DE" noProof="0" dirty="0"/>
          </a:p>
        </p:txBody>
      </p:sp>
      <p:pic>
        <p:nvPicPr>
          <p:cNvPr id="6" name="Grafik 5">
            <a:extLst>
              <a:ext uri="{FF2B5EF4-FFF2-40B4-BE49-F238E27FC236}">
                <a16:creationId xmlns:a16="http://schemas.microsoft.com/office/drawing/2014/main" id="{6F675548-E11A-60CB-014B-548C9A129B42}"/>
              </a:ext>
            </a:extLst>
          </p:cNvPr>
          <p:cNvPicPr>
            <a:picLocks noChangeAspect="1"/>
          </p:cNvPicPr>
          <p:nvPr/>
        </p:nvPicPr>
        <p:blipFill>
          <a:blip r:embed="rId3"/>
          <a:stretch>
            <a:fillRect/>
          </a:stretch>
        </p:blipFill>
        <p:spPr>
          <a:xfrm>
            <a:off x="5410200" y="740434"/>
            <a:ext cx="9334500" cy="8806131"/>
          </a:xfrm>
          <a:prstGeom prst="rect">
            <a:avLst/>
          </a:prstGeom>
        </p:spPr>
      </p:pic>
    </p:spTree>
    <p:extLst>
      <p:ext uri="{BB962C8B-B14F-4D97-AF65-F5344CB8AC3E}">
        <p14:creationId xmlns:p14="http://schemas.microsoft.com/office/powerpoint/2010/main" val="1031605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8378D-2830-D2CE-FDE5-CEB92C867B5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A5A4FCF-933A-04E9-9726-2F4B94B216B0}"/>
              </a:ext>
            </a:extLst>
          </p:cNvPr>
          <p:cNvSpPr/>
          <p:nvPr/>
        </p:nvSpPr>
        <p:spPr>
          <a:xfrm>
            <a:off x="-171450" y="10020300"/>
            <a:ext cx="2667000" cy="647700"/>
          </a:xfrm>
          <a:prstGeom prst="rect">
            <a:avLst/>
          </a:prstGeom>
          <a:solidFill>
            <a:srgbClr val="000000"/>
          </a:solidFill>
        </p:spPr>
        <p:txBody>
          <a:bodyPr/>
          <a:lstStyle/>
          <a:p>
            <a:endParaRPr lang="de-DE" noProof="0" dirty="0"/>
          </a:p>
        </p:txBody>
      </p:sp>
      <p:sp>
        <p:nvSpPr>
          <p:cNvPr id="3" name="TextBox 3">
            <a:extLst>
              <a:ext uri="{FF2B5EF4-FFF2-40B4-BE49-F238E27FC236}">
                <a16:creationId xmlns:a16="http://schemas.microsoft.com/office/drawing/2014/main" id="{D4B75365-18E2-D287-C768-1EA09D03E17B}"/>
              </a:ext>
            </a:extLst>
          </p:cNvPr>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BILDFUNKTION</a:t>
            </a:r>
          </a:p>
        </p:txBody>
      </p:sp>
      <p:sp>
        <p:nvSpPr>
          <p:cNvPr id="4" name="AutoShape 4">
            <a:extLst>
              <a:ext uri="{FF2B5EF4-FFF2-40B4-BE49-F238E27FC236}">
                <a16:creationId xmlns:a16="http://schemas.microsoft.com/office/drawing/2014/main" id="{31A50E60-6FD4-E848-61AA-450430EE2902}"/>
              </a:ext>
            </a:extLst>
          </p:cNvPr>
          <p:cNvSpPr/>
          <p:nvPr/>
        </p:nvSpPr>
        <p:spPr>
          <a:xfrm>
            <a:off x="255763" y="1028700"/>
            <a:ext cx="1907823" cy="1899091"/>
          </a:xfrm>
          <a:prstGeom prst="rect">
            <a:avLst/>
          </a:prstGeom>
          <a:solidFill>
            <a:srgbClr val="000000"/>
          </a:solidFill>
        </p:spPr>
        <p:txBody>
          <a:bodyPr/>
          <a:lstStyle/>
          <a:p>
            <a:endParaRPr lang="de-DE" noProof="0" dirty="0"/>
          </a:p>
        </p:txBody>
      </p:sp>
      <p:sp>
        <p:nvSpPr>
          <p:cNvPr id="5" name="Freeform 5">
            <a:extLst>
              <a:ext uri="{FF2B5EF4-FFF2-40B4-BE49-F238E27FC236}">
                <a16:creationId xmlns:a16="http://schemas.microsoft.com/office/drawing/2014/main" id="{9095BF44-C4E2-8067-9147-2E6349A70CB7}"/>
              </a:ext>
            </a:extLst>
          </p:cNvPr>
          <p:cNvSpPr/>
          <p:nvPr/>
        </p:nvSpPr>
        <p:spPr>
          <a:xfrm rot="-5400000">
            <a:off x="582516" y="1231627"/>
            <a:ext cx="1254318" cy="1493236"/>
          </a:xfrm>
          <a:custGeom>
            <a:avLst/>
            <a:gdLst/>
            <a:ahLst/>
            <a:cxnLst/>
            <a:rect l="l" t="t" r="r" b="b"/>
            <a:pathLst>
              <a:path w="1254318" h="1493236">
                <a:moveTo>
                  <a:pt x="0" y="0"/>
                </a:moveTo>
                <a:lnTo>
                  <a:pt x="1254318" y="0"/>
                </a:lnTo>
                <a:lnTo>
                  <a:pt x="1254318" y="1493236"/>
                </a:lnTo>
                <a:lnTo>
                  <a:pt x="0" y="1493236"/>
                </a:lnTo>
                <a:lnTo>
                  <a:pt x="0" y="0"/>
                </a:lnTo>
                <a:close/>
              </a:path>
            </a:pathLst>
          </a:custGeom>
          <a:blipFill>
            <a:blip r:embed="rId2"/>
            <a:stretch>
              <a:fillRect/>
            </a:stretch>
          </a:blipFill>
        </p:spPr>
        <p:txBody>
          <a:bodyPr/>
          <a:lstStyle/>
          <a:p>
            <a:endParaRPr lang="de-DE" noProof="0" dirty="0"/>
          </a:p>
        </p:txBody>
      </p:sp>
      <p:sp>
        <p:nvSpPr>
          <p:cNvPr id="9" name="AutoShape 9">
            <a:extLst>
              <a:ext uri="{FF2B5EF4-FFF2-40B4-BE49-F238E27FC236}">
                <a16:creationId xmlns:a16="http://schemas.microsoft.com/office/drawing/2014/main" id="{4159CD43-AB59-F530-260A-23479C623028}"/>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7" name="TextBox 3">
            <a:extLst>
              <a:ext uri="{FF2B5EF4-FFF2-40B4-BE49-F238E27FC236}">
                <a16:creationId xmlns:a16="http://schemas.microsoft.com/office/drawing/2014/main" id="{BCCBB8C1-1171-67DE-FB64-4C88396752F5}"/>
              </a:ext>
            </a:extLst>
          </p:cNvPr>
          <p:cNvSpPr txBox="1"/>
          <p:nvPr/>
        </p:nvSpPr>
        <p:spPr>
          <a:xfrm>
            <a:off x="3352800" y="952500"/>
            <a:ext cx="9067800" cy="478914"/>
          </a:xfrm>
          <a:prstGeom prst="rect">
            <a:avLst/>
          </a:prstGeom>
        </p:spPr>
        <p:txBody>
          <a:bodyPr wrap="square" lIns="0" tIns="0" rIns="0" bIns="0" rtlCol="0" anchor="t">
            <a:spAutoFit/>
          </a:bodyPr>
          <a:lstStyle/>
          <a:p>
            <a:pPr>
              <a:lnSpc>
                <a:spcPts val="4079"/>
              </a:lnSpc>
            </a:pPr>
            <a:r>
              <a:rPr lang="de-DE" sz="3400" spc="374" dirty="0">
                <a:solidFill>
                  <a:srgbClr val="000000"/>
                </a:solidFill>
                <a:latin typeface="Montserrat Classic Bold"/>
              </a:rPr>
              <a:t>Weitere Einsatzmöglichkeiten</a:t>
            </a:r>
            <a:endParaRPr lang="de-DE" sz="3400" spc="374" noProof="0" dirty="0">
              <a:solidFill>
                <a:srgbClr val="000000"/>
              </a:solidFill>
              <a:latin typeface="Montserrat Classic Bold"/>
            </a:endParaRPr>
          </a:p>
        </p:txBody>
      </p:sp>
      <p:pic>
        <p:nvPicPr>
          <p:cNvPr id="8" name="Grafik 7">
            <a:extLst>
              <a:ext uri="{FF2B5EF4-FFF2-40B4-BE49-F238E27FC236}">
                <a16:creationId xmlns:a16="http://schemas.microsoft.com/office/drawing/2014/main" id="{CA75E8A5-C472-0AAA-0BEA-6864035B26FC}"/>
              </a:ext>
            </a:extLst>
          </p:cNvPr>
          <p:cNvPicPr>
            <a:picLocks noChangeAspect="1"/>
          </p:cNvPicPr>
          <p:nvPr/>
        </p:nvPicPr>
        <p:blipFill>
          <a:blip r:embed="rId3"/>
          <a:stretch>
            <a:fillRect/>
          </a:stretch>
        </p:blipFill>
        <p:spPr>
          <a:xfrm>
            <a:off x="7979705" y="1952845"/>
            <a:ext cx="5311532" cy="4705295"/>
          </a:xfrm>
          <a:prstGeom prst="rect">
            <a:avLst/>
          </a:prstGeom>
        </p:spPr>
      </p:pic>
      <p:sp>
        <p:nvSpPr>
          <p:cNvPr id="10" name="Freeform 6">
            <a:extLst>
              <a:ext uri="{FF2B5EF4-FFF2-40B4-BE49-F238E27FC236}">
                <a16:creationId xmlns:a16="http://schemas.microsoft.com/office/drawing/2014/main" id="{8A90CC69-CF4A-9DD9-EAB6-0A819B13AEF8}"/>
              </a:ext>
            </a:extLst>
          </p:cNvPr>
          <p:cNvSpPr/>
          <p:nvPr/>
        </p:nvSpPr>
        <p:spPr>
          <a:xfrm>
            <a:off x="3161464" y="1978245"/>
            <a:ext cx="4140693" cy="3698655"/>
          </a:xfrm>
          <a:custGeom>
            <a:avLst/>
            <a:gdLst/>
            <a:ahLst/>
            <a:cxnLst/>
            <a:rect l="l" t="t" r="r" b="b"/>
            <a:pathLst>
              <a:path w="4841813" h="4825886">
                <a:moveTo>
                  <a:pt x="0" y="0"/>
                </a:moveTo>
                <a:lnTo>
                  <a:pt x="4841813" y="0"/>
                </a:lnTo>
                <a:lnTo>
                  <a:pt x="4841813" y="4825887"/>
                </a:lnTo>
                <a:lnTo>
                  <a:pt x="0" y="4825887"/>
                </a:lnTo>
                <a:lnTo>
                  <a:pt x="0" y="0"/>
                </a:lnTo>
                <a:close/>
              </a:path>
            </a:pathLst>
          </a:custGeom>
          <a:blipFill>
            <a:blip r:embed="rId4"/>
            <a:stretch>
              <a:fillRect/>
            </a:stretch>
          </a:blipFill>
        </p:spPr>
        <p:txBody>
          <a:bodyPr/>
          <a:lstStyle/>
          <a:p>
            <a:endParaRPr lang="de-DE" noProof="0" dirty="0"/>
          </a:p>
        </p:txBody>
      </p:sp>
      <p:sp>
        <p:nvSpPr>
          <p:cNvPr id="11" name="Freeform 7">
            <a:extLst>
              <a:ext uri="{FF2B5EF4-FFF2-40B4-BE49-F238E27FC236}">
                <a16:creationId xmlns:a16="http://schemas.microsoft.com/office/drawing/2014/main" id="{D8B729D3-584B-E35C-2361-97DE95FFE808}"/>
              </a:ext>
            </a:extLst>
          </p:cNvPr>
          <p:cNvSpPr/>
          <p:nvPr/>
        </p:nvSpPr>
        <p:spPr>
          <a:xfrm>
            <a:off x="3161464" y="5905500"/>
            <a:ext cx="4140693" cy="3429000"/>
          </a:xfrm>
          <a:custGeom>
            <a:avLst/>
            <a:gdLst/>
            <a:ahLst/>
            <a:cxnLst/>
            <a:rect l="l" t="t" r="r" b="b"/>
            <a:pathLst>
              <a:path w="4841813" h="5509650">
                <a:moveTo>
                  <a:pt x="0" y="0"/>
                </a:moveTo>
                <a:lnTo>
                  <a:pt x="4841813" y="0"/>
                </a:lnTo>
                <a:lnTo>
                  <a:pt x="4841813" y="5509650"/>
                </a:lnTo>
                <a:lnTo>
                  <a:pt x="0" y="5509650"/>
                </a:lnTo>
                <a:lnTo>
                  <a:pt x="0" y="0"/>
                </a:lnTo>
                <a:close/>
              </a:path>
            </a:pathLst>
          </a:custGeom>
          <a:blipFill>
            <a:blip r:embed="rId5"/>
            <a:stretch>
              <a:fillRect/>
            </a:stretch>
          </a:blipFill>
        </p:spPr>
        <p:txBody>
          <a:bodyPr/>
          <a:lstStyle/>
          <a:p>
            <a:endParaRPr lang="de-DE" noProof="0" dirty="0"/>
          </a:p>
        </p:txBody>
      </p:sp>
      <p:pic>
        <p:nvPicPr>
          <p:cNvPr id="9218" name="Picture 2">
            <a:extLst>
              <a:ext uri="{FF2B5EF4-FFF2-40B4-BE49-F238E27FC236}">
                <a16:creationId xmlns:a16="http://schemas.microsoft.com/office/drawing/2014/main" id="{1206B77A-8DF1-1233-318E-19DA332C089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992" b="8465"/>
          <a:stretch>
            <a:fillRect/>
          </a:stretch>
        </p:blipFill>
        <p:spPr bwMode="auto">
          <a:xfrm>
            <a:off x="7832482" y="6835940"/>
            <a:ext cx="3541868" cy="249856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Generiertes Bild">
            <a:extLst>
              <a:ext uri="{FF2B5EF4-FFF2-40B4-BE49-F238E27FC236}">
                <a16:creationId xmlns:a16="http://schemas.microsoft.com/office/drawing/2014/main" id="{0B0E7733-2F7C-4560-3D7F-5DD03547F410}"/>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Generiertes Bild">
            <a:extLst>
              <a:ext uri="{FF2B5EF4-FFF2-40B4-BE49-F238E27FC236}">
                <a16:creationId xmlns:a16="http://schemas.microsoft.com/office/drawing/2014/main" id="{8AEAF9D0-8CE1-6536-A40C-7AE501C6E0C5}"/>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a:extLst>
              <a:ext uri="{FF2B5EF4-FFF2-40B4-BE49-F238E27FC236}">
                <a16:creationId xmlns:a16="http://schemas.microsoft.com/office/drawing/2014/main" id="{7808AF52-6BB2-8AAA-E39C-E65EBB73C3F0}"/>
              </a:ext>
            </a:extLst>
          </p:cNvPr>
          <p:cNvPicPr>
            <a:picLocks noChangeAspect="1"/>
          </p:cNvPicPr>
          <p:nvPr/>
        </p:nvPicPr>
        <p:blipFill>
          <a:blip r:embed="rId7"/>
          <a:stretch>
            <a:fillRect/>
          </a:stretch>
        </p:blipFill>
        <p:spPr>
          <a:xfrm>
            <a:off x="13815012" y="1952845"/>
            <a:ext cx="3692193" cy="4705295"/>
          </a:xfrm>
          <a:prstGeom prst="rect">
            <a:avLst/>
          </a:prstGeom>
        </p:spPr>
      </p:pic>
      <p:sp>
        <p:nvSpPr>
          <p:cNvPr id="16" name="AutoShape 8" descr="Generiertes Bild">
            <a:extLst>
              <a:ext uri="{FF2B5EF4-FFF2-40B4-BE49-F238E27FC236}">
                <a16:creationId xmlns:a16="http://schemas.microsoft.com/office/drawing/2014/main" id="{1275C8C9-AA17-CCE1-1831-5C877D9FE927}"/>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a:extLst>
              <a:ext uri="{FF2B5EF4-FFF2-40B4-BE49-F238E27FC236}">
                <a16:creationId xmlns:a16="http://schemas.microsoft.com/office/drawing/2014/main" id="{16AFCB4A-3442-BE6F-DB77-70110809E6B6}"/>
              </a:ext>
            </a:extLst>
          </p:cNvPr>
          <p:cNvPicPr>
            <a:picLocks noChangeAspect="1"/>
          </p:cNvPicPr>
          <p:nvPr/>
        </p:nvPicPr>
        <p:blipFill>
          <a:blip r:embed="rId8"/>
          <a:stretch>
            <a:fillRect/>
          </a:stretch>
        </p:blipFill>
        <p:spPr>
          <a:xfrm>
            <a:off x="11746282" y="6835940"/>
            <a:ext cx="2524363" cy="2498560"/>
          </a:xfrm>
          <a:prstGeom prst="rect">
            <a:avLst/>
          </a:prstGeom>
        </p:spPr>
      </p:pic>
      <p:pic>
        <p:nvPicPr>
          <p:cNvPr id="20" name="Grafik 19">
            <a:extLst>
              <a:ext uri="{FF2B5EF4-FFF2-40B4-BE49-F238E27FC236}">
                <a16:creationId xmlns:a16="http://schemas.microsoft.com/office/drawing/2014/main" id="{191C5A9E-B2B3-B9B3-400C-E4CBA955570A}"/>
              </a:ext>
            </a:extLst>
          </p:cNvPr>
          <p:cNvPicPr>
            <a:picLocks noChangeAspect="1"/>
          </p:cNvPicPr>
          <p:nvPr/>
        </p:nvPicPr>
        <p:blipFill>
          <a:blip r:embed="rId9"/>
          <a:stretch>
            <a:fillRect/>
          </a:stretch>
        </p:blipFill>
        <p:spPr>
          <a:xfrm>
            <a:off x="14642577" y="6835940"/>
            <a:ext cx="2864628" cy="2498560"/>
          </a:xfrm>
          <a:prstGeom prst="rect">
            <a:avLst/>
          </a:prstGeom>
        </p:spPr>
      </p:pic>
    </p:spTree>
    <p:extLst>
      <p:ext uri="{BB962C8B-B14F-4D97-AF65-F5344CB8AC3E}">
        <p14:creationId xmlns:p14="http://schemas.microsoft.com/office/powerpoint/2010/main" val="2161467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3F4F0"/>
        </a:solidFill>
        <a:effectLst/>
      </p:bgPr>
    </p:bg>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3" name="AutoShape 3"/>
          <p:cNvSpPr/>
          <p:nvPr/>
        </p:nvSpPr>
        <p:spPr>
          <a:xfrm>
            <a:off x="2495550" y="3943350"/>
            <a:ext cx="20231100" cy="34925"/>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5" name="AutoShape 5"/>
          <p:cNvSpPr/>
          <p:nvPr/>
        </p:nvSpPr>
        <p:spPr>
          <a:xfrm>
            <a:off x="15979140" y="3960812"/>
            <a:ext cx="38100" cy="63627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LÖSCHFUNKTION</a:t>
            </a:r>
          </a:p>
        </p:txBody>
      </p:sp>
      <p:sp>
        <p:nvSpPr>
          <p:cNvPr id="7" name="TextBox 7"/>
          <p:cNvSpPr txBox="1"/>
          <p:nvPr/>
        </p:nvSpPr>
        <p:spPr>
          <a:xfrm>
            <a:off x="3486150" y="1703058"/>
            <a:ext cx="13595414" cy="1626108"/>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LINK LÖSCHEN</a:t>
            </a:r>
          </a:p>
        </p:txBody>
      </p:sp>
      <p:sp>
        <p:nvSpPr>
          <p:cNvPr id="8" name="TextBox 8"/>
          <p:cNvSpPr txBox="1"/>
          <p:nvPr/>
        </p:nvSpPr>
        <p:spPr>
          <a:xfrm>
            <a:off x="10283857" y="8115315"/>
            <a:ext cx="13287978" cy="414655"/>
          </a:xfrm>
          <a:prstGeom prst="rect">
            <a:avLst/>
          </a:prstGeom>
        </p:spPr>
        <p:txBody>
          <a:bodyPr lIns="0" tIns="0" rIns="0" bIns="0" rtlCol="0" anchor="t">
            <a:spAutoFit/>
          </a:bodyPr>
          <a:lstStyle/>
          <a:p>
            <a:pPr>
              <a:lnSpc>
                <a:spcPts val="3380"/>
              </a:lnSpc>
            </a:pPr>
            <a:r>
              <a:rPr lang="de-DE" sz="2600" spc="137" noProof="0" dirty="0">
                <a:solidFill>
                  <a:srgbClr val="000000"/>
                </a:solidFill>
                <a:latin typeface="Montserrat Light"/>
              </a:rPr>
              <a:t>Erstellte Links wieder löschen</a:t>
            </a:r>
          </a:p>
        </p:txBody>
      </p:sp>
      <p:sp>
        <p:nvSpPr>
          <p:cNvPr id="9" name="AutoShape 9"/>
          <p:cNvSpPr/>
          <p:nvPr/>
        </p:nvSpPr>
        <p:spPr>
          <a:xfrm>
            <a:off x="255763" y="1028700"/>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702597" y="1398727"/>
            <a:ext cx="1014157" cy="1159036"/>
          </a:xfrm>
          <a:custGeom>
            <a:avLst/>
            <a:gdLst/>
            <a:ahLst/>
            <a:cxnLst/>
            <a:rect l="l" t="t" r="r" b="b"/>
            <a:pathLst>
              <a:path w="1014157" h="1159036">
                <a:moveTo>
                  <a:pt x="0" y="0"/>
                </a:moveTo>
                <a:lnTo>
                  <a:pt x="1014156" y="0"/>
                </a:lnTo>
                <a:lnTo>
                  <a:pt x="1014156" y="1159037"/>
                </a:lnTo>
                <a:lnTo>
                  <a:pt x="0" y="1159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2" name="AutoShape 4">
            <a:extLst>
              <a:ext uri="{FF2B5EF4-FFF2-40B4-BE49-F238E27FC236}">
                <a16:creationId xmlns:a16="http://schemas.microsoft.com/office/drawing/2014/main" id="{FD84D020-59D8-4344-0D7A-36706E1F63A2}"/>
              </a:ext>
            </a:extLst>
          </p:cNvPr>
          <p:cNvSpPr/>
          <p:nvPr/>
        </p:nvSpPr>
        <p:spPr>
          <a:xfrm>
            <a:off x="-552450" y="9886950"/>
            <a:ext cx="3048000" cy="800100"/>
          </a:xfrm>
          <a:prstGeom prst="rect">
            <a:avLst/>
          </a:prstGeom>
          <a:solidFill>
            <a:srgbClr val="000000"/>
          </a:solidFill>
        </p:spPr>
        <p:txBody>
          <a:bodyPr/>
          <a:lstStyle/>
          <a:p>
            <a:endParaRPr lang="de-DE" noProof="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LÖSCHFUNKTION</a:t>
            </a:r>
          </a:p>
        </p:txBody>
      </p:sp>
      <p:sp>
        <p:nvSpPr>
          <p:cNvPr id="9" name="AutoShape 9"/>
          <p:cNvSpPr/>
          <p:nvPr/>
        </p:nvSpPr>
        <p:spPr>
          <a:xfrm>
            <a:off x="255763" y="1028700"/>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702597" y="1398727"/>
            <a:ext cx="1014157" cy="1159036"/>
          </a:xfrm>
          <a:custGeom>
            <a:avLst/>
            <a:gdLst/>
            <a:ahLst/>
            <a:cxnLst/>
            <a:rect l="l" t="t" r="r" b="b"/>
            <a:pathLst>
              <a:path w="1014157" h="1159036">
                <a:moveTo>
                  <a:pt x="0" y="0"/>
                </a:moveTo>
                <a:lnTo>
                  <a:pt x="1014156" y="0"/>
                </a:lnTo>
                <a:lnTo>
                  <a:pt x="1014156" y="1159037"/>
                </a:lnTo>
                <a:lnTo>
                  <a:pt x="0" y="1159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2" name="AutoShape 4">
            <a:extLst>
              <a:ext uri="{FF2B5EF4-FFF2-40B4-BE49-F238E27FC236}">
                <a16:creationId xmlns:a16="http://schemas.microsoft.com/office/drawing/2014/main" id="{FD84D020-59D8-4344-0D7A-36706E1F63A2}"/>
              </a:ext>
            </a:extLst>
          </p:cNvPr>
          <p:cNvSpPr/>
          <p:nvPr/>
        </p:nvSpPr>
        <p:spPr>
          <a:xfrm>
            <a:off x="-552450" y="9886950"/>
            <a:ext cx="3048000" cy="800100"/>
          </a:xfrm>
          <a:prstGeom prst="rect">
            <a:avLst/>
          </a:prstGeom>
          <a:solidFill>
            <a:srgbClr val="000000"/>
          </a:solidFill>
        </p:spPr>
        <p:txBody>
          <a:bodyPr/>
          <a:lstStyle/>
          <a:p>
            <a:endParaRPr lang="de-DE" noProof="0" dirty="0"/>
          </a:p>
        </p:txBody>
      </p:sp>
      <p:sp>
        <p:nvSpPr>
          <p:cNvPr id="13" name="Freeform 2">
            <a:extLst>
              <a:ext uri="{FF2B5EF4-FFF2-40B4-BE49-F238E27FC236}">
                <a16:creationId xmlns:a16="http://schemas.microsoft.com/office/drawing/2014/main" id="{0DE058EB-899E-1469-F028-048B276E8632}"/>
              </a:ext>
            </a:extLst>
          </p:cNvPr>
          <p:cNvSpPr/>
          <p:nvPr/>
        </p:nvSpPr>
        <p:spPr>
          <a:xfrm>
            <a:off x="3475990" y="1488946"/>
            <a:ext cx="13708378" cy="7214034"/>
          </a:xfrm>
          <a:custGeom>
            <a:avLst/>
            <a:gdLst/>
            <a:ahLst/>
            <a:cxnLst/>
            <a:rect l="l" t="t" r="r" b="b"/>
            <a:pathLst>
              <a:path w="13708378" h="7214034">
                <a:moveTo>
                  <a:pt x="0" y="0"/>
                </a:moveTo>
                <a:lnTo>
                  <a:pt x="13708378" y="0"/>
                </a:lnTo>
                <a:lnTo>
                  <a:pt x="13708378" y="7214034"/>
                </a:lnTo>
                <a:lnTo>
                  <a:pt x="0" y="7214034"/>
                </a:lnTo>
                <a:lnTo>
                  <a:pt x="0" y="0"/>
                </a:lnTo>
                <a:close/>
              </a:path>
            </a:pathLst>
          </a:custGeom>
          <a:blipFill>
            <a:blip r:embed="rId4"/>
            <a:stretch>
              <a:fillRect/>
            </a:stretch>
          </a:blipFill>
        </p:spPr>
        <p:txBody>
          <a:bodyPr/>
          <a:lstStyle/>
          <a:p>
            <a:endParaRPr lang="de-DE" noProof="0" dirty="0"/>
          </a:p>
        </p:txBody>
      </p:sp>
      <p:sp>
        <p:nvSpPr>
          <p:cNvPr id="14" name="Oval 13">
            <a:extLst>
              <a:ext uri="{FF2B5EF4-FFF2-40B4-BE49-F238E27FC236}">
                <a16:creationId xmlns:a16="http://schemas.microsoft.com/office/drawing/2014/main" id="{7688C1AD-F3D4-1400-848C-2A51BF134179}"/>
              </a:ext>
            </a:extLst>
          </p:cNvPr>
          <p:cNvSpPr/>
          <p:nvPr/>
        </p:nvSpPr>
        <p:spPr>
          <a:xfrm>
            <a:off x="4038600" y="7505700"/>
            <a:ext cx="14478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14357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LÖSCHFUNKTION</a:t>
            </a:r>
          </a:p>
        </p:txBody>
      </p:sp>
      <p:sp>
        <p:nvSpPr>
          <p:cNvPr id="9" name="AutoShape 9"/>
          <p:cNvSpPr/>
          <p:nvPr/>
        </p:nvSpPr>
        <p:spPr>
          <a:xfrm>
            <a:off x="255763" y="1028700"/>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702597" y="1398727"/>
            <a:ext cx="1014157" cy="1159036"/>
          </a:xfrm>
          <a:custGeom>
            <a:avLst/>
            <a:gdLst/>
            <a:ahLst/>
            <a:cxnLst/>
            <a:rect l="l" t="t" r="r" b="b"/>
            <a:pathLst>
              <a:path w="1014157" h="1159036">
                <a:moveTo>
                  <a:pt x="0" y="0"/>
                </a:moveTo>
                <a:lnTo>
                  <a:pt x="1014156" y="0"/>
                </a:lnTo>
                <a:lnTo>
                  <a:pt x="1014156" y="1159037"/>
                </a:lnTo>
                <a:lnTo>
                  <a:pt x="0" y="1159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2" name="AutoShape 4">
            <a:extLst>
              <a:ext uri="{FF2B5EF4-FFF2-40B4-BE49-F238E27FC236}">
                <a16:creationId xmlns:a16="http://schemas.microsoft.com/office/drawing/2014/main" id="{FD84D020-59D8-4344-0D7A-36706E1F63A2}"/>
              </a:ext>
            </a:extLst>
          </p:cNvPr>
          <p:cNvSpPr/>
          <p:nvPr/>
        </p:nvSpPr>
        <p:spPr>
          <a:xfrm>
            <a:off x="-552450" y="9886950"/>
            <a:ext cx="3048000" cy="800100"/>
          </a:xfrm>
          <a:prstGeom prst="rect">
            <a:avLst/>
          </a:prstGeom>
          <a:solidFill>
            <a:srgbClr val="000000"/>
          </a:solidFill>
        </p:spPr>
        <p:txBody>
          <a:bodyPr/>
          <a:lstStyle/>
          <a:p>
            <a:endParaRPr lang="de-DE" noProof="0" dirty="0"/>
          </a:p>
        </p:txBody>
      </p:sp>
      <p:pic>
        <p:nvPicPr>
          <p:cNvPr id="7" name="Grafik 6">
            <a:extLst>
              <a:ext uri="{FF2B5EF4-FFF2-40B4-BE49-F238E27FC236}">
                <a16:creationId xmlns:a16="http://schemas.microsoft.com/office/drawing/2014/main" id="{AE162992-D2B2-D7FB-BC8D-25001B859D51}"/>
              </a:ext>
            </a:extLst>
          </p:cNvPr>
          <p:cNvPicPr>
            <a:picLocks noChangeAspect="1"/>
          </p:cNvPicPr>
          <p:nvPr/>
        </p:nvPicPr>
        <p:blipFill>
          <a:blip r:embed="rId4"/>
          <a:stretch>
            <a:fillRect/>
          </a:stretch>
        </p:blipFill>
        <p:spPr>
          <a:xfrm>
            <a:off x="2753750" y="1028700"/>
            <a:ext cx="14938964" cy="6810408"/>
          </a:xfrm>
          <a:prstGeom prst="rect">
            <a:avLst/>
          </a:prstGeom>
        </p:spPr>
      </p:pic>
      <p:sp>
        <p:nvSpPr>
          <p:cNvPr id="8" name="Oval 7">
            <a:extLst>
              <a:ext uri="{FF2B5EF4-FFF2-40B4-BE49-F238E27FC236}">
                <a16:creationId xmlns:a16="http://schemas.microsoft.com/office/drawing/2014/main" id="{AACEBFDE-9068-1A01-C104-1E765C34A706}"/>
              </a:ext>
            </a:extLst>
          </p:cNvPr>
          <p:cNvSpPr/>
          <p:nvPr/>
        </p:nvSpPr>
        <p:spPr>
          <a:xfrm>
            <a:off x="10896600" y="6896100"/>
            <a:ext cx="4419600" cy="45719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79394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LÖSCHFUNKTION</a:t>
            </a:r>
          </a:p>
        </p:txBody>
      </p:sp>
      <p:sp>
        <p:nvSpPr>
          <p:cNvPr id="9" name="AutoShape 9"/>
          <p:cNvSpPr/>
          <p:nvPr/>
        </p:nvSpPr>
        <p:spPr>
          <a:xfrm>
            <a:off x="255763" y="1028700"/>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702597" y="1398727"/>
            <a:ext cx="1014157" cy="1159036"/>
          </a:xfrm>
          <a:custGeom>
            <a:avLst/>
            <a:gdLst/>
            <a:ahLst/>
            <a:cxnLst/>
            <a:rect l="l" t="t" r="r" b="b"/>
            <a:pathLst>
              <a:path w="1014157" h="1159036">
                <a:moveTo>
                  <a:pt x="0" y="0"/>
                </a:moveTo>
                <a:lnTo>
                  <a:pt x="1014156" y="0"/>
                </a:lnTo>
                <a:lnTo>
                  <a:pt x="1014156" y="1159037"/>
                </a:lnTo>
                <a:lnTo>
                  <a:pt x="0" y="1159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2" name="AutoShape 4">
            <a:extLst>
              <a:ext uri="{FF2B5EF4-FFF2-40B4-BE49-F238E27FC236}">
                <a16:creationId xmlns:a16="http://schemas.microsoft.com/office/drawing/2014/main" id="{FD84D020-59D8-4344-0D7A-36706E1F63A2}"/>
              </a:ext>
            </a:extLst>
          </p:cNvPr>
          <p:cNvSpPr/>
          <p:nvPr/>
        </p:nvSpPr>
        <p:spPr>
          <a:xfrm>
            <a:off x="-552450" y="9886950"/>
            <a:ext cx="3048000" cy="800100"/>
          </a:xfrm>
          <a:prstGeom prst="rect">
            <a:avLst/>
          </a:prstGeom>
          <a:solidFill>
            <a:srgbClr val="000000"/>
          </a:solidFill>
        </p:spPr>
        <p:txBody>
          <a:bodyPr/>
          <a:lstStyle/>
          <a:p>
            <a:endParaRPr lang="de-DE" noProof="0" dirty="0"/>
          </a:p>
        </p:txBody>
      </p:sp>
      <p:pic>
        <p:nvPicPr>
          <p:cNvPr id="11" name="Grafik 10">
            <a:extLst>
              <a:ext uri="{FF2B5EF4-FFF2-40B4-BE49-F238E27FC236}">
                <a16:creationId xmlns:a16="http://schemas.microsoft.com/office/drawing/2014/main" id="{98079501-FED0-6475-1BA4-6D47E1F1BDD2}"/>
              </a:ext>
            </a:extLst>
          </p:cNvPr>
          <p:cNvPicPr>
            <a:picLocks noChangeAspect="1"/>
          </p:cNvPicPr>
          <p:nvPr/>
        </p:nvPicPr>
        <p:blipFill>
          <a:blip r:embed="rId4"/>
          <a:stretch>
            <a:fillRect/>
          </a:stretch>
        </p:blipFill>
        <p:spPr>
          <a:xfrm>
            <a:off x="4248150" y="654799"/>
            <a:ext cx="12735484" cy="8298701"/>
          </a:xfrm>
          <a:prstGeom prst="rect">
            <a:avLst/>
          </a:prstGeom>
        </p:spPr>
      </p:pic>
      <p:sp>
        <p:nvSpPr>
          <p:cNvPr id="5" name="Oval 4">
            <a:extLst>
              <a:ext uri="{FF2B5EF4-FFF2-40B4-BE49-F238E27FC236}">
                <a16:creationId xmlns:a16="http://schemas.microsoft.com/office/drawing/2014/main" id="{243F7C80-AFEE-E2A4-2AB4-339A78110A62}"/>
              </a:ext>
            </a:extLst>
          </p:cNvPr>
          <p:cNvSpPr/>
          <p:nvPr/>
        </p:nvSpPr>
        <p:spPr>
          <a:xfrm>
            <a:off x="5638800" y="7277100"/>
            <a:ext cx="169545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pic>
        <p:nvPicPr>
          <p:cNvPr id="13" name="Grafik 12">
            <a:extLst>
              <a:ext uri="{FF2B5EF4-FFF2-40B4-BE49-F238E27FC236}">
                <a16:creationId xmlns:a16="http://schemas.microsoft.com/office/drawing/2014/main" id="{2879B200-6395-9958-3DD5-EC76F80D33E0}"/>
              </a:ext>
            </a:extLst>
          </p:cNvPr>
          <p:cNvPicPr>
            <a:picLocks noChangeAspect="1"/>
          </p:cNvPicPr>
          <p:nvPr/>
        </p:nvPicPr>
        <p:blipFill>
          <a:blip r:embed="rId5"/>
          <a:stretch>
            <a:fillRect/>
          </a:stretch>
        </p:blipFill>
        <p:spPr>
          <a:xfrm>
            <a:off x="7594600" y="4787900"/>
            <a:ext cx="3098800" cy="711200"/>
          </a:xfrm>
          <a:prstGeom prst="rect">
            <a:avLst/>
          </a:prstGeom>
        </p:spPr>
      </p:pic>
    </p:spTree>
    <p:extLst>
      <p:ext uri="{BB962C8B-B14F-4D97-AF65-F5344CB8AC3E}">
        <p14:creationId xmlns:p14="http://schemas.microsoft.com/office/powerpoint/2010/main" val="41243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p:cNvSpPr/>
          <p:nvPr/>
        </p:nvSpPr>
        <p:spPr>
          <a:xfrm>
            <a:off x="-552450" y="-519430"/>
            <a:ext cx="3048000" cy="800100"/>
          </a:xfrm>
          <a:prstGeom prst="rect">
            <a:avLst/>
          </a:prstGeom>
          <a:solidFill>
            <a:srgbClr val="000000"/>
          </a:solidFill>
        </p:spPr>
        <p:txBody>
          <a:bodyPr/>
          <a:lstStyle/>
          <a:p>
            <a:endParaRPr lang="de-DE" noProof="0" dirty="0"/>
          </a:p>
        </p:txBody>
      </p:sp>
      <p:sp>
        <p:nvSpPr>
          <p:cNvPr id="6" name="TextBox 6"/>
          <p:cNvSpPr txBox="1"/>
          <p:nvPr/>
        </p:nvSpPr>
        <p:spPr>
          <a:xfrm rot="-5400000">
            <a:off x="-2573549" y="5217901"/>
            <a:ext cx="7566448" cy="514350"/>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LÖSCHFUNKTION</a:t>
            </a:r>
          </a:p>
        </p:txBody>
      </p:sp>
      <p:sp>
        <p:nvSpPr>
          <p:cNvPr id="9" name="AutoShape 9"/>
          <p:cNvSpPr/>
          <p:nvPr/>
        </p:nvSpPr>
        <p:spPr>
          <a:xfrm>
            <a:off x="255763" y="1028700"/>
            <a:ext cx="1907823" cy="1899091"/>
          </a:xfrm>
          <a:prstGeom prst="rect">
            <a:avLst/>
          </a:prstGeom>
          <a:solidFill>
            <a:srgbClr val="000000"/>
          </a:solidFill>
        </p:spPr>
        <p:txBody>
          <a:bodyPr/>
          <a:lstStyle/>
          <a:p>
            <a:endParaRPr lang="de-DE" noProof="0" dirty="0"/>
          </a:p>
        </p:txBody>
      </p:sp>
      <p:sp>
        <p:nvSpPr>
          <p:cNvPr id="10" name="Freeform 10"/>
          <p:cNvSpPr/>
          <p:nvPr/>
        </p:nvSpPr>
        <p:spPr>
          <a:xfrm rot="-5400000">
            <a:off x="702597" y="1398727"/>
            <a:ext cx="1014157" cy="1159036"/>
          </a:xfrm>
          <a:custGeom>
            <a:avLst/>
            <a:gdLst/>
            <a:ahLst/>
            <a:cxnLst/>
            <a:rect l="l" t="t" r="r" b="b"/>
            <a:pathLst>
              <a:path w="1014157" h="1159036">
                <a:moveTo>
                  <a:pt x="0" y="0"/>
                </a:moveTo>
                <a:lnTo>
                  <a:pt x="1014156" y="0"/>
                </a:lnTo>
                <a:lnTo>
                  <a:pt x="1014156" y="1159037"/>
                </a:lnTo>
                <a:lnTo>
                  <a:pt x="0" y="1159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12" name="AutoShape 4">
            <a:extLst>
              <a:ext uri="{FF2B5EF4-FFF2-40B4-BE49-F238E27FC236}">
                <a16:creationId xmlns:a16="http://schemas.microsoft.com/office/drawing/2014/main" id="{FD84D020-59D8-4344-0D7A-36706E1F63A2}"/>
              </a:ext>
            </a:extLst>
          </p:cNvPr>
          <p:cNvSpPr/>
          <p:nvPr/>
        </p:nvSpPr>
        <p:spPr>
          <a:xfrm>
            <a:off x="-552450" y="9886950"/>
            <a:ext cx="3048000" cy="800100"/>
          </a:xfrm>
          <a:prstGeom prst="rect">
            <a:avLst/>
          </a:prstGeom>
          <a:solidFill>
            <a:srgbClr val="000000"/>
          </a:solidFill>
        </p:spPr>
        <p:txBody>
          <a:bodyPr/>
          <a:lstStyle/>
          <a:p>
            <a:endParaRPr lang="de-DE" noProof="0" dirty="0"/>
          </a:p>
        </p:txBody>
      </p:sp>
      <p:pic>
        <p:nvPicPr>
          <p:cNvPr id="11" name="Grafik 10">
            <a:extLst>
              <a:ext uri="{FF2B5EF4-FFF2-40B4-BE49-F238E27FC236}">
                <a16:creationId xmlns:a16="http://schemas.microsoft.com/office/drawing/2014/main" id="{98079501-FED0-6475-1BA4-6D47E1F1BDD2}"/>
              </a:ext>
            </a:extLst>
          </p:cNvPr>
          <p:cNvPicPr>
            <a:picLocks noChangeAspect="1"/>
          </p:cNvPicPr>
          <p:nvPr/>
        </p:nvPicPr>
        <p:blipFill>
          <a:blip r:embed="rId4"/>
          <a:stretch>
            <a:fillRect/>
          </a:stretch>
        </p:blipFill>
        <p:spPr>
          <a:xfrm>
            <a:off x="4248150" y="654799"/>
            <a:ext cx="12735484" cy="8298701"/>
          </a:xfrm>
          <a:prstGeom prst="rect">
            <a:avLst/>
          </a:prstGeom>
        </p:spPr>
      </p:pic>
      <p:pic>
        <p:nvPicPr>
          <p:cNvPr id="13" name="Grafik 12">
            <a:extLst>
              <a:ext uri="{FF2B5EF4-FFF2-40B4-BE49-F238E27FC236}">
                <a16:creationId xmlns:a16="http://schemas.microsoft.com/office/drawing/2014/main" id="{2879B200-6395-9958-3DD5-EC76F80D33E0}"/>
              </a:ext>
            </a:extLst>
          </p:cNvPr>
          <p:cNvPicPr>
            <a:picLocks noChangeAspect="1"/>
          </p:cNvPicPr>
          <p:nvPr/>
        </p:nvPicPr>
        <p:blipFill>
          <a:blip r:embed="rId5"/>
          <a:stretch>
            <a:fillRect/>
          </a:stretch>
        </p:blipFill>
        <p:spPr>
          <a:xfrm>
            <a:off x="5505450" y="8213241"/>
            <a:ext cx="3098800" cy="711200"/>
          </a:xfrm>
          <a:prstGeom prst="rect">
            <a:avLst/>
          </a:prstGeom>
        </p:spPr>
      </p:pic>
      <p:sp>
        <p:nvSpPr>
          <p:cNvPr id="5" name="Oval 4">
            <a:extLst>
              <a:ext uri="{FF2B5EF4-FFF2-40B4-BE49-F238E27FC236}">
                <a16:creationId xmlns:a16="http://schemas.microsoft.com/office/drawing/2014/main" id="{243F7C80-AFEE-E2A4-2AB4-339A78110A62}"/>
              </a:ext>
            </a:extLst>
          </p:cNvPr>
          <p:cNvSpPr/>
          <p:nvPr/>
        </p:nvSpPr>
        <p:spPr>
          <a:xfrm>
            <a:off x="5505450" y="8053630"/>
            <a:ext cx="2647950" cy="711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noProof="0" dirty="0"/>
          </a:p>
        </p:txBody>
      </p:sp>
    </p:spTree>
    <p:extLst>
      <p:ext uri="{BB962C8B-B14F-4D97-AF65-F5344CB8AC3E}">
        <p14:creationId xmlns:p14="http://schemas.microsoft.com/office/powerpoint/2010/main" val="17110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1560A-4C9E-3EBC-FE3A-E611D528078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ECF6E20-381A-0EFA-AC0B-3ADB62722E6C}"/>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B65386B1-3766-B307-2F48-BB3AB5C34824}"/>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33B05686-6120-E157-641C-246F1DE8D952}"/>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178BF54D-67E8-611D-09C3-62211498EE5C}"/>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dirty="0">
                <a:solidFill>
                  <a:srgbClr val="000000"/>
                </a:solidFill>
                <a:latin typeface="Montserrat Classic Bold"/>
              </a:rPr>
              <a:t>Lernen</a:t>
            </a:r>
            <a:r>
              <a:rPr lang="de-DE" sz="3400" spc="374" noProof="0" dirty="0">
                <a:solidFill>
                  <a:srgbClr val="000000"/>
                </a:solidFill>
                <a:latin typeface="Montserrat Classic Bold"/>
              </a:rPr>
              <a:t> mit KI</a:t>
            </a:r>
          </a:p>
        </p:txBody>
      </p:sp>
      <p:sp>
        <p:nvSpPr>
          <p:cNvPr id="5" name="TextBox 7">
            <a:extLst>
              <a:ext uri="{FF2B5EF4-FFF2-40B4-BE49-F238E27FC236}">
                <a16:creationId xmlns:a16="http://schemas.microsoft.com/office/drawing/2014/main" id="{705AEF64-806A-19E3-81EA-529E491DB23A}"/>
              </a:ext>
            </a:extLst>
          </p:cNvPr>
          <p:cNvSpPr txBox="1"/>
          <p:nvPr/>
        </p:nvSpPr>
        <p:spPr>
          <a:xfrm>
            <a:off x="3503868" y="1039890"/>
            <a:ext cx="121552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Einsatzmöglichkeiten von KI im Unterricht</a:t>
            </a:r>
          </a:p>
        </p:txBody>
      </p:sp>
      <p:pic>
        <p:nvPicPr>
          <p:cNvPr id="6" name="Grafik 5" descr="Chatblase Silhouette">
            <a:extLst>
              <a:ext uri="{FF2B5EF4-FFF2-40B4-BE49-F238E27FC236}">
                <a16:creationId xmlns:a16="http://schemas.microsoft.com/office/drawing/2014/main" id="{2FB62A0E-34C6-D0A9-4BF3-2E37ADBAB8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4200" y="1820043"/>
            <a:ext cx="1741349" cy="1741349"/>
          </a:xfrm>
          <a:prstGeom prst="rect">
            <a:avLst/>
          </a:prstGeom>
        </p:spPr>
      </p:pic>
      <p:pic>
        <p:nvPicPr>
          <p:cNvPr id="13" name="Grafik 12" descr="Künstliche Intelligenz Silhouette">
            <a:extLst>
              <a:ext uri="{FF2B5EF4-FFF2-40B4-BE49-F238E27FC236}">
                <a16:creationId xmlns:a16="http://schemas.microsoft.com/office/drawing/2014/main" id="{F76D65B8-D2D1-F9FD-46C7-B278C3E68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6417" y="3860832"/>
            <a:ext cx="3103360" cy="3103360"/>
          </a:xfrm>
          <a:prstGeom prst="rect">
            <a:avLst/>
          </a:prstGeom>
        </p:spPr>
      </p:pic>
      <p:sp>
        <p:nvSpPr>
          <p:cNvPr id="61" name="TextBox 10">
            <a:extLst>
              <a:ext uri="{FF2B5EF4-FFF2-40B4-BE49-F238E27FC236}">
                <a16:creationId xmlns:a16="http://schemas.microsoft.com/office/drawing/2014/main" id="{62589AE6-8232-6BC1-3FBD-9CF5F8B4F7B0}"/>
              </a:ext>
            </a:extLst>
          </p:cNvPr>
          <p:cNvSpPr txBox="1"/>
          <p:nvPr/>
        </p:nvSpPr>
        <p:spPr>
          <a:xfrm>
            <a:off x="6662482" y="3409651"/>
            <a:ext cx="24003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Recherchen mit KI</a:t>
            </a:r>
            <a:endParaRPr lang="de-DE" sz="2600" spc="137" noProof="0" dirty="0">
              <a:solidFill>
                <a:srgbClr val="000000"/>
              </a:solidFill>
              <a:latin typeface="Montserrat Light"/>
            </a:endParaRPr>
          </a:p>
        </p:txBody>
      </p:sp>
      <p:pic>
        <p:nvPicPr>
          <p:cNvPr id="63" name="Grafik 62" descr="Fragen Silhouette">
            <a:extLst>
              <a:ext uri="{FF2B5EF4-FFF2-40B4-BE49-F238E27FC236}">
                <a16:creationId xmlns:a16="http://schemas.microsoft.com/office/drawing/2014/main" id="{AD5A2A46-3DC2-B71F-415C-6D6ECFB385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82795" y="1955066"/>
            <a:ext cx="1431404" cy="1431404"/>
          </a:xfrm>
          <a:prstGeom prst="rect">
            <a:avLst/>
          </a:prstGeom>
        </p:spPr>
      </p:pic>
      <p:sp>
        <p:nvSpPr>
          <p:cNvPr id="2048" name="TextBox 10">
            <a:extLst>
              <a:ext uri="{FF2B5EF4-FFF2-40B4-BE49-F238E27FC236}">
                <a16:creationId xmlns:a16="http://schemas.microsoft.com/office/drawing/2014/main" id="{32F169FD-3481-BD9C-5281-46A3138DA1C7}"/>
              </a:ext>
            </a:extLst>
          </p:cNvPr>
          <p:cNvSpPr txBox="1"/>
          <p:nvPr/>
        </p:nvSpPr>
        <p:spPr>
          <a:xfrm>
            <a:off x="11013892" y="3412044"/>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Unterstützung durch KI</a:t>
            </a:r>
            <a:endParaRPr lang="de-DE" sz="2600" spc="137" noProof="0" dirty="0">
              <a:solidFill>
                <a:srgbClr val="000000"/>
              </a:solidFill>
              <a:latin typeface="Montserrat Light"/>
            </a:endParaRPr>
          </a:p>
        </p:txBody>
      </p:sp>
      <p:pic>
        <p:nvPicPr>
          <p:cNvPr id="2051" name="Grafik 2050" descr="Wiederholen Silhouette">
            <a:extLst>
              <a:ext uri="{FF2B5EF4-FFF2-40B4-BE49-F238E27FC236}">
                <a16:creationId xmlns:a16="http://schemas.microsoft.com/office/drawing/2014/main" id="{1E63CD5E-F3FD-A77E-C80A-8F92448110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1492" y="6671533"/>
            <a:ext cx="1562100" cy="1562100"/>
          </a:xfrm>
          <a:prstGeom prst="rect">
            <a:avLst/>
          </a:prstGeom>
        </p:spPr>
      </p:pic>
      <p:sp>
        <p:nvSpPr>
          <p:cNvPr id="2052" name="TextBox 10">
            <a:extLst>
              <a:ext uri="{FF2B5EF4-FFF2-40B4-BE49-F238E27FC236}">
                <a16:creationId xmlns:a16="http://schemas.microsoft.com/office/drawing/2014/main" id="{11242746-6F28-FFA7-57F2-ACEE82B301D9}"/>
              </a:ext>
            </a:extLst>
          </p:cNvPr>
          <p:cNvSpPr txBox="1"/>
          <p:nvPr/>
        </p:nvSpPr>
        <p:spPr>
          <a:xfrm>
            <a:off x="12506218" y="8233633"/>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Bilderstellung mit KI</a:t>
            </a:r>
            <a:endParaRPr lang="de-DE" sz="2600" spc="137" noProof="0" dirty="0">
              <a:solidFill>
                <a:srgbClr val="000000"/>
              </a:solidFill>
              <a:latin typeface="Montserrat Light"/>
            </a:endParaRPr>
          </a:p>
        </p:txBody>
      </p:sp>
      <p:sp>
        <p:nvSpPr>
          <p:cNvPr id="2053" name="TextBox 10">
            <a:extLst>
              <a:ext uri="{FF2B5EF4-FFF2-40B4-BE49-F238E27FC236}">
                <a16:creationId xmlns:a16="http://schemas.microsoft.com/office/drawing/2014/main" id="{EA7F44E7-0E60-5871-EF55-2E5EC724D742}"/>
              </a:ext>
            </a:extLst>
          </p:cNvPr>
          <p:cNvSpPr txBox="1"/>
          <p:nvPr/>
        </p:nvSpPr>
        <p:spPr>
          <a:xfrm>
            <a:off x="8948063" y="9104787"/>
            <a:ext cx="2830846" cy="409407"/>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Dialoge mit KI</a:t>
            </a:r>
            <a:endParaRPr lang="de-DE" sz="2600" spc="137" noProof="0" dirty="0">
              <a:solidFill>
                <a:srgbClr val="000000"/>
              </a:solidFill>
              <a:latin typeface="Montserrat Light"/>
            </a:endParaRPr>
          </a:p>
        </p:txBody>
      </p:sp>
      <p:sp>
        <p:nvSpPr>
          <p:cNvPr id="2054" name="TextBox 10">
            <a:extLst>
              <a:ext uri="{FF2B5EF4-FFF2-40B4-BE49-F238E27FC236}">
                <a16:creationId xmlns:a16="http://schemas.microsoft.com/office/drawing/2014/main" id="{5E8F089D-57B4-900A-980E-597F7AE0F182}"/>
              </a:ext>
            </a:extLst>
          </p:cNvPr>
          <p:cNvSpPr txBox="1"/>
          <p:nvPr/>
        </p:nvSpPr>
        <p:spPr>
          <a:xfrm>
            <a:off x="5384726" y="8427086"/>
            <a:ext cx="2830846"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Feedback durch KI</a:t>
            </a:r>
            <a:endParaRPr lang="de-DE" sz="2600" spc="137" noProof="0" dirty="0">
              <a:solidFill>
                <a:srgbClr val="000000"/>
              </a:solidFill>
              <a:latin typeface="Montserrat Light"/>
            </a:endParaRPr>
          </a:p>
        </p:txBody>
      </p:sp>
      <p:sp>
        <p:nvSpPr>
          <p:cNvPr id="2055" name="TextBox 10">
            <a:extLst>
              <a:ext uri="{FF2B5EF4-FFF2-40B4-BE49-F238E27FC236}">
                <a16:creationId xmlns:a16="http://schemas.microsoft.com/office/drawing/2014/main" id="{162D5ADD-CB53-CA6E-1F97-D922017811BD}"/>
              </a:ext>
            </a:extLst>
          </p:cNvPr>
          <p:cNvSpPr txBox="1"/>
          <p:nvPr/>
        </p:nvSpPr>
        <p:spPr>
          <a:xfrm>
            <a:off x="3690226" y="5475076"/>
            <a:ext cx="2362200" cy="845424"/>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Textarbeit mit</a:t>
            </a:r>
            <a:r>
              <a:rPr lang="de-DE" sz="2600" spc="137" noProof="0" dirty="0">
                <a:solidFill>
                  <a:srgbClr val="000000"/>
                </a:solidFill>
                <a:latin typeface="Montserrat Light"/>
              </a:rPr>
              <a:t> KI</a:t>
            </a:r>
          </a:p>
        </p:txBody>
      </p:sp>
      <p:sp>
        <p:nvSpPr>
          <p:cNvPr id="2056" name="TextBox 10">
            <a:extLst>
              <a:ext uri="{FF2B5EF4-FFF2-40B4-BE49-F238E27FC236}">
                <a16:creationId xmlns:a16="http://schemas.microsoft.com/office/drawing/2014/main" id="{2A36F0E5-DE6D-D565-9495-FFA5E24EE2F0}"/>
              </a:ext>
            </a:extLst>
          </p:cNvPr>
          <p:cNvSpPr txBox="1"/>
          <p:nvPr/>
        </p:nvSpPr>
        <p:spPr>
          <a:xfrm>
            <a:off x="14314565" y="5035918"/>
            <a:ext cx="3037604" cy="1717458"/>
          </a:xfrm>
          <a:prstGeom prst="rect">
            <a:avLst/>
          </a:prstGeom>
        </p:spPr>
        <p:txBody>
          <a:bodyPr wrap="square" lIns="0" tIns="0" rIns="0" bIns="0" rtlCol="0" anchor="t">
            <a:spAutoFit/>
          </a:bodyPr>
          <a:lstStyle/>
          <a:p>
            <a:pPr algn="ctr">
              <a:lnSpc>
                <a:spcPts val="3380"/>
              </a:lnSpc>
            </a:pPr>
            <a:r>
              <a:rPr lang="de-DE" sz="2600" spc="137" dirty="0">
                <a:solidFill>
                  <a:srgbClr val="000000"/>
                </a:solidFill>
                <a:latin typeface="Montserrat Light"/>
              </a:rPr>
              <a:t>Sensibilisierung für die Gefahren im Umgang mit KI</a:t>
            </a:r>
          </a:p>
        </p:txBody>
      </p:sp>
      <p:pic>
        <p:nvPicPr>
          <p:cNvPr id="2058" name="Grafik 2057" descr="Dokument Silhouette">
            <a:extLst>
              <a:ext uri="{FF2B5EF4-FFF2-40B4-BE49-F238E27FC236}">
                <a16:creationId xmlns:a16="http://schemas.microsoft.com/office/drawing/2014/main" id="{B7A32A57-D3E9-902A-6DB7-2B52A584F0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66476" y="3968650"/>
            <a:ext cx="1409700" cy="1409700"/>
          </a:xfrm>
          <a:prstGeom prst="rect">
            <a:avLst/>
          </a:prstGeom>
        </p:spPr>
      </p:pic>
      <p:pic>
        <p:nvPicPr>
          <p:cNvPr id="2060" name="Grafik 2059" descr="Chat Silhouette">
            <a:extLst>
              <a:ext uri="{FF2B5EF4-FFF2-40B4-BE49-F238E27FC236}">
                <a16:creationId xmlns:a16="http://schemas.microsoft.com/office/drawing/2014/main" id="{8CB9992F-D8C6-EFCE-A9EA-D55FFDBA403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9938" y="7544681"/>
            <a:ext cx="1764810" cy="1764810"/>
          </a:xfrm>
          <a:prstGeom prst="rect">
            <a:avLst/>
          </a:prstGeom>
        </p:spPr>
      </p:pic>
      <p:pic>
        <p:nvPicPr>
          <p:cNvPr id="2062" name="Grafik 2061" descr="Bilder Silhouette">
            <a:extLst>
              <a:ext uri="{FF2B5EF4-FFF2-40B4-BE49-F238E27FC236}">
                <a16:creationId xmlns:a16="http://schemas.microsoft.com/office/drawing/2014/main" id="{4B350908-5BDD-6380-6417-344745AE07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219300" y="6671533"/>
            <a:ext cx="1404682" cy="1404682"/>
          </a:xfrm>
          <a:prstGeom prst="rect">
            <a:avLst/>
          </a:prstGeom>
        </p:spPr>
      </p:pic>
      <p:pic>
        <p:nvPicPr>
          <p:cNvPr id="2064" name="Grafik 2063" descr="Warnung Silhouette">
            <a:extLst>
              <a:ext uri="{FF2B5EF4-FFF2-40B4-BE49-F238E27FC236}">
                <a16:creationId xmlns:a16="http://schemas.microsoft.com/office/drawing/2014/main" id="{9F78CD2C-B5EE-1FA8-8795-63261A0AD0F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183649" y="3672838"/>
            <a:ext cx="1224398" cy="1224398"/>
          </a:xfrm>
          <a:prstGeom prst="rect">
            <a:avLst/>
          </a:prstGeom>
        </p:spPr>
      </p:pic>
      <p:sp>
        <p:nvSpPr>
          <p:cNvPr id="2065" name="Textfeld 2064">
            <a:extLst>
              <a:ext uri="{FF2B5EF4-FFF2-40B4-BE49-F238E27FC236}">
                <a16:creationId xmlns:a16="http://schemas.microsoft.com/office/drawing/2014/main" id="{7AF92F47-7883-7023-74AA-155DF625A198}"/>
              </a:ext>
            </a:extLst>
          </p:cNvPr>
          <p:cNvSpPr txBox="1"/>
          <p:nvPr/>
        </p:nvSpPr>
        <p:spPr>
          <a:xfrm>
            <a:off x="10065968" y="5412512"/>
            <a:ext cx="595035" cy="584775"/>
          </a:xfrm>
          <a:prstGeom prst="rect">
            <a:avLst/>
          </a:prstGeom>
          <a:noFill/>
        </p:spPr>
        <p:txBody>
          <a:bodyPr wrap="none" rtlCol="0">
            <a:spAutoFit/>
          </a:bodyPr>
          <a:lstStyle/>
          <a:p>
            <a:r>
              <a:rPr lang="de-DE" sz="3200" b="1" dirty="0">
                <a:solidFill>
                  <a:srgbClr val="C00000"/>
                </a:solidFill>
                <a:latin typeface="Arial" panose="020B0604020202020204" pitchFamily="34" charset="0"/>
                <a:cs typeface="Arial" panose="020B0604020202020204" pitchFamily="34" charset="0"/>
              </a:rPr>
              <a:t>KI</a:t>
            </a:r>
          </a:p>
        </p:txBody>
      </p:sp>
      <p:sp>
        <p:nvSpPr>
          <p:cNvPr id="3" name="Ellipse 2">
            <a:extLst>
              <a:ext uri="{FF2B5EF4-FFF2-40B4-BE49-F238E27FC236}">
                <a16:creationId xmlns:a16="http://schemas.microsoft.com/office/drawing/2014/main" id="{3D510C32-C3EE-BF84-1180-EA21568ACCE0}"/>
              </a:ext>
            </a:extLst>
          </p:cNvPr>
          <p:cNvSpPr/>
          <p:nvPr/>
        </p:nvSpPr>
        <p:spPr>
          <a:xfrm>
            <a:off x="14117252" y="3740479"/>
            <a:ext cx="3366616" cy="334406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863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6758" y="1396206"/>
            <a:ext cx="24108715" cy="3747294"/>
            <a:chOff x="0" y="561975"/>
            <a:chExt cx="32144953" cy="4996392"/>
          </a:xfrm>
        </p:grpSpPr>
        <p:sp>
          <p:nvSpPr>
            <p:cNvPr id="3" name="AutoShape 3"/>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p:cNvSpPr txBox="1"/>
            <p:nvPr/>
          </p:nvSpPr>
          <p:spPr>
            <a:xfrm>
              <a:off x="14790273" y="561975"/>
              <a:ext cx="14176507" cy="211442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Sensibilisierung</a:t>
              </a:r>
            </a:p>
          </p:txBody>
        </p:sp>
      </p:grpSp>
      <p:sp>
        <p:nvSpPr>
          <p:cNvPr id="5" name="TextBox 5"/>
          <p:cNvSpPr txBox="1"/>
          <p:nvPr/>
        </p:nvSpPr>
        <p:spPr>
          <a:xfrm>
            <a:off x="3882545" y="7478264"/>
            <a:ext cx="7969782" cy="492699"/>
          </a:xfrm>
          <a:prstGeom prst="rect">
            <a:avLst/>
          </a:prstGeom>
        </p:spPr>
        <p:txBody>
          <a:bodyPr lIns="0" tIns="0" rIns="0" bIns="0" rtlCol="0" anchor="t">
            <a:spAutoFit/>
          </a:bodyPr>
          <a:lstStyle/>
          <a:p>
            <a:pPr>
              <a:lnSpc>
                <a:spcPts val="4200"/>
              </a:lnSpc>
            </a:pPr>
            <a:r>
              <a:rPr lang="de-DE" sz="2800" b="1" spc="28" noProof="0" dirty="0">
                <a:solidFill>
                  <a:srgbClr val="000000"/>
                </a:solidFill>
                <a:latin typeface="Montserrat Light"/>
              </a:rPr>
              <a:t>Diskriminierung</a:t>
            </a:r>
          </a:p>
        </p:txBody>
      </p:sp>
      <p:sp>
        <p:nvSpPr>
          <p:cNvPr id="8" name="AutoShape 5">
            <a:extLst>
              <a:ext uri="{FF2B5EF4-FFF2-40B4-BE49-F238E27FC236}">
                <a16:creationId xmlns:a16="http://schemas.microsoft.com/office/drawing/2014/main" id="{C3005681-B1A7-185C-BB04-C860211938A5}"/>
              </a:ext>
            </a:extLst>
          </p:cNvPr>
          <p:cNvSpPr/>
          <p:nvPr/>
        </p:nvSpPr>
        <p:spPr>
          <a:xfrm>
            <a:off x="3488055" y="5101472"/>
            <a:ext cx="38100" cy="6362700"/>
          </a:xfrm>
          <a:prstGeom prst="rect">
            <a:avLst/>
          </a:prstGeom>
          <a:solidFill>
            <a:srgbClr val="000000"/>
          </a:solidFill>
        </p:spPr>
        <p:txBody>
          <a:bodyPr/>
          <a:lstStyle/>
          <a:p>
            <a:endParaRPr lang="de-DE" noProof="0" dirty="0"/>
          </a:p>
        </p:txBody>
      </p:sp>
      <p:sp>
        <p:nvSpPr>
          <p:cNvPr id="10" name="AutoShape 5">
            <a:extLst>
              <a:ext uri="{FF2B5EF4-FFF2-40B4-BE49-F238E27FC236}">
                <a16:creationId xmlns:a16="http://schemas.microsoft.com/office/drawing/2014/main" id="{E887BA86-6782-2550-E54A-A85153AF3C38}"/>
              </a:ext>
            </a:extLst>
          </p:cNvPr>
          <p:cNvSpPr/>
          <p:nvPr/>
        </p:nvSpPr>
        <p:spPr>
          <a:xfrm>
            <a:off x="7021830" y="5143500"/>
            <a:ext cx="38100" cy="6362700"/>
          </a:xfrm>
          <a:prstGeom prst="rect">
            <a:avLst/>
          </a:prstGeom>
          <a:solidFill>
            <a:srgbClr val="000000"/>
          </a:solidFill>
        </p:spPr>
        <p:txBody>
          <a:bodyPr/>
          <a:lstStyle/>
          <a:p>
            <a:endParaRPr lang="de-DE" noProof="0" dirty="0"/>
          </a:p>
        </p:txBody>
      </p:sp>
      <p:sp>
        <p:nvSpPr>
          <p:cNvPr id="11" name="TextBox 5">
            <a:extLst>
              <a:ext uri="{FF2B5EF4-FFF2-40B4-BE49-F238E27FC236}">
                <a16:creationId xmlns:a16="http://schemas.microsoft.com/office/drawing/2014/main" id="{20FB9946-A825-F337-ABD8-AF60E73217C7}"/>
              </a:ext>
            </a:extLst>
          </p:cNvPr>
          <p:cNvSpPr txBox="1"/>
          <p:nvPr/>
        </p:nvSpPr>
        <p:spPr>
          <a:xfrm>
            <a:off x="386870" y="7478264"/>
            <a:ext cx="7969782" cy="492699"/>
          </a:xfrm>
          <a:prstGeom prst="rect">
            <a:avLst/>
          </a:prstGeom>
        </p:spPr>
        <p:txBody>
          <a:bodyPr lIns="0" tIns="0" rIns="0" bIns="0" rtlCol="0" anchor="t">
            <a:spAutoFit/>
          </a:bodyPr>
          <a:lstStyle/>
          <a:p>
            <a:pPr>
              <a:lnSpc>
                <a:spcPts val="4200"/>
              </a:lnSpc>
            </a:pPr>
            <a:r>
              <a:rPr lang="de-DE" sz="2800" b="1" spc="28" noProof="0" dirty="0">
                <a:solidFill>
                  <a:srgbClr val="000000"/>
                </a:solidFill>
                <a:latin typeface="Montserrat Light"/>
              </a:rPr>
              <a:t>Fake vs. Reality</a:t>
            </a:r>
          </a:p>
        </p:txBody>
      </p:sp>
      <p:sp>
        <p:nvSpPr>
          <p:cNvPr id="12" name="TextBox 5">
            <a:extLst>
              <a:ext uri="{FF2B5EF4-FFF2-40B4-BE49-F238E27FC236}">
                <a16:creationId xmlns:a16="http://schemas.microsoft.com/office/drawing/2014/main" id="{EA7A2026-14B4-036B-DB1A-6210CBFD139C}"/>
              </a:ext>
            </a:extLst>
          </p:cNvPr>
          <p:cNvSpPr txBox="1"/>
          <p:nvPr/>
        </p:nvSpPr>
        <p:spPr>
          <a:xfrm>
            <a:off x="15021294" y="7463799"/>
            <a:ext cx="7969782" cy="492699"/>
          </a:xfrm>
          <a:prstGeom prst="rect">
            <a:avLst/>
          </a:prstGeom>
        </p:spPr>
        <p:txBody>
          <a:bodyPr lIns="0" tIns="0" rIns="0" bIns="0" rtlCol="0" anchor="t">
            <a:spAutoFit/>
          </a:bodyPr>
          <a:lstStyle/>
          <a:p>
            <a:pPr>
              <a:lnSpc>
                <a:spcPts val="4200"/>
              </a:lnSpc>
            </a:pPr>
            <a:r>
              <a:rPr lang="de-DE" sz="2800" b="1" spc="28" noProof="0" dirty="0">
                <a:solidFill>
                  <a:srgbClr val="000000"/>
                </a:solidFill>
                <a:latin typeface="Montserrat Light"/>
              </a:rPr>
              <a:t>Halluzination</a:t>
            </a:r>
          </a:p>
        </p:txBody>
      </p:sp>
      <p:sp>
        <p:nvSpPr>
          <p:cNvPr id="13" name="AutoShape 6">
            <a:extLst>
              <a:ext uri="{FF2B5EF4-FFF2-40B4-BE49-F238E27FC236}">
                <a16:creationId xmlns:a16="http://schemas.microsoft.com/office/drawing/2014/main" id="{28277861-9757-9AF9-FC9A-D50946FD6E3C}"/>
              </a:ext>
            </a:extLst>
          </p:cNvPr>
          <p:cNvSpPr/>
          <p:nvPr/>
        </p:nvSpPr>
        <p:spPr>
          <a:xfrm>
            <a:off x="0" y="-6088897"/>
            <a:ext cx="619125" cy="11239500"/>
          </a:xfrm>
          <a:prstGeom prst="rect">
            <a:avLst/>
          </a:prstGeom>
          <a:solidFill>
            <a:srgbClr val="000000"/>
          </a:solidFill>
        </p:spPr>
        <p:txBody>
          <a:bodyPr/>
          <a:lstStyle/>
          <a:p>
            <a:endParaRPr lang="de-DE" noProof="0" dirty="0"/>
          </a:p>
        </p:txBody>
      </p:sp>
      <p:sp>
        <p:nvSpPr>
          <p:cNvPr id="6" name="AutoShape 5">
            <a:extLst>
              <a:ext uri="{FF2B5EF4-FFF2-40B4-BE49-F238E27FC236}">
                <a16:creationId xmlns:a16="http://schemas.microsoft.com/office/drawing/2014/main" id="{7A8D811F-93B9-7D71-2397-C47A42438F95}"/>
              </a:ext>
            </a:extLst>
          </p:cNvPr>
          <p:cNvSpPr/>
          <p:nvPr/>
        </p:nvSpPr>
        <p:spPr>
          <a:xfrm>
            <a:off x="10555605" y="5108575"/>
            <a:ext cx="38100" cy="6362700"/>
          </a:xfrm>
          <a:prstGeom prst="rect">
            <a:avLst/>
          </a:prstGeom>
          <a:solidFill>
            <a:srgbClr val="000000"/>
          </a:solidFill>
        </p:spPr>
        <p:txBody>
          <a:bodyPr/>
          <a:lstStyle/>
          <a:p>
            <a:endParaRPr lang="de-DE" noProof="0" dirty="0"/>
          </a:p>
        </p:txBody>
      </p:sp>
      <p:sp>
        <p:nvSpPr>
          <p:cNvPr id="7" name="AutoShape 5">
            <a:extLst>
              <a:ext uri="{FF2B5EF4-FFF2-40B4-BE49-F238E27FC236}">
                <a16:creationId xmlns:a16="http://schemas.microsoft.com/office/drawing/2014/main" id="{445A2586-A819-4239-1773-1A0B17363191}"/>
              </a:ext>
            </a:extLst>
          </p:cNvPr>
          <p:cNvSpPr/>
          <p:nvPr/>
        </p:nvSpPr>
        <p:spPr>
          <a:xfrm>
            <a:off x="14089380" y="5093852"/>
            <a:ext cx="38100" cy="6362700"/>
          </a:xfrm>
          <a:prstGeom prst="rect">
            <a:avLst/>
          </a:prstGeom>
          <a:solidFill>
            <a:srgbClr val="000000"/>
          </a:solidFill>
        </p:spPr>
        <p:txBody>
          <a:bodyPr/>
          <a:lstStyle/>
          <a:p>
            <a:endParaRPr lang="de-DE" noProof="0" dirty="0"/>
          </a:p>
        </p:txBody>
      </p:sp>
      <p:sp>
        <p:nvSpPr>
          <p:cNvPr id="9" name="TextBox 5">
            <a:extLst>
              <a:ext uri="{FF2B5EF4-FFF2-40B4-BE49-F238E27FC236}">
                <a16:creationId xmlns:a16="http://schemas.microsoft.com/office/drawing/2014/main" id="{F68A07CD-3795-070B-02C9-A4AFE2B8C5C6}"/>
              </a:ext>
            </a:extLst>
          </p:cNvPr>
          <p:cNvSpPr txBox="1"/>
          <p:nvPr/>
        </p:nvSpPr>
        <p:spPr>
          <a:xfrm>
            <a:off x="7620000" y="7471161"/>
            <a:ext cx="7969782" cy="492699"/>
          </a:xfrm>
          <a:prstGeom prst="rect">
            <a:avLst/>
          </a:prstGeom>
        </p:spPr>
        <p:txBody>
          <a:bodyPr lIns="0" tIns="0" rIns="0" bIns="0" rtlCol="0" anchor="t">
            <a:spAutoFit/>
          </a:bodyPr>
          <a:lstStyle/>
          <a:p>
            <a:pPr>
              <a:lnSpc>
                <a:spcPts val="4200"/>
              </a:lnSpc>
            </a:pPr>
            <a:r>
              <a:rPr lang="de-DE" sz="2800" b="1" spc="28" noProof="0" dirty="0">
                <a:solidFill>
                  <a:srgbClr val="000000"/>
                </a:solidFill>
                <a:latin typeface="Montserrat Light"/>
              </a:rPr>
              <a:t>Datenschutz</a:t>
            </a:r>
          </a:p>
        </p:txBody>
      </p:sp>
      <p:sp>
        <p:nvSpPr>
          <p:cNvPr id="14" name="TextBox 5">
            <a:extLst>
              <a:ext uri="{FF2B5EF4-FFF2-40B4-BE49-F238E27FC236}">
                <a16:creationId xmlns:a16="http://schemas.microsoft.com/office/drawing/2014/main" id="{BDBDE2BF-746C-33CE-EEFF-B10DC62A049D}"/>
              </a:ext>
            </a:extLst>
          </p:cNvPr>
          <p:cNvSpPr txBox="1"/>
          <p:nvPr/>
        </p:nvSpPr>
        <p:spPr>
          <a:xfrm>
            <a:off x="11036403" y="7456437"/>
            <a:ext cx="7969782" cy="492699"/>
          </a:xfrm>
          <a:prstGeom prst="rect">
            <a:avLst/>
          </a:prstGeom>
        </p:spPr>
        <p:txBody>
          <a:bodyPr lIns="0" tIns="0" rIns="0" bIns="0" rtlCol="0" anchor="t">
            <a:spAutoFit/>
          </a:bodyPr>
          <a:lstStyle/>
          <a:p>
            <a:pPr>
              <a:lnSpc>
                <a:spcPts val="4200"/>
              </a:lnSpc>
            </a:pPr>
            <a:r>
              <a:rPr lang="de-DE" sz="2800" b="1" spc="28" noProof="0" dirty="0">
                <a:solidFill>
                  <a:srgbClr val="000000"/>
                </a:solidFill>
                <a:latin typeface="Montserrat Light"/>
              </a:rPr>
              <a:t>Kulturelle Bias</a:t>
            </a:r>
          </a:p>
        </p:txBody>
      </p:sp>
    </p:spTree>
    <p:extLst>
      <p:ext uri="{BB962C8B-B14F-4D97-AF65-F5344CB8AC3E}">
        <p14:creationId xmlns:p14="http://schemas.microsoft.com/office/powerpoint/2010/main" val="1506671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6758" y="1396206"/>
            <a:ext cx="24108715" cy="3747294"/>
            <a:chOff x="0" y="561975"/>
            <a:chExt cx="32144953" cy="4996392"/>
          </a:xfrm>
        </p:grpSpPr>
        <p:sp>
          <p:nvSpPr>
            <p:cNvPr id="3" name="AutoShape 3"/>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p:cNvSpPr txBox="1"/>
            <p:nvPr/>
          </p:nvSpPr>
          <p:spPr>
            <a:xfrm>
              <a:off x="14790273" y="561975"/>
              <a:ext cx="14176507" cy="211442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Fake vs. Reality</a:t>
              </a:r>
            </a:p>
          </p:txBody>
        </p:sp>
      </p:grpSp>
      <p:sp>
        <p:nvSpPr>
          <p:cNvPr id="6" name="AutoShape 6"/>
          <p:cNvSpPr/>
          <p:nvPr/>
        </p:nvSpPr>
        <p:spPr>
          <a:xfrm>
            <a:off x="0" y="-5526759"/>
            <a:ext cx="619125" cy="10652796"/>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8A680F52-6ED6-9A02-9935-952205E864B6}"/>
              </a:ext>
            </a:extLst>
          </p:cNvPr>
          <p:cNvSpPr/>
          <p:nvPr/>
        </p:nvSpPr>
        <p:spPr>
          <a:xfrm>
            <a:off x="17678327" y="5108575"/>
            <a:ext cx="619125" cy="11239500"/>
          </a:xfrm>
          <a:prstGeom prst="rect">
            <a:avLst/>
          </a:prstGeom>
          <a:solidFill>
            <a:srgbClr val="000000"/>
          </a:solidFill>
        </p:spPr>
        <p:txBody>
          <a:bodyPr/>
          <a:lstStyle/>
          <a:p>
            <a:endParaRPr lang="de-DE" noProof="0" dirty="0"/>
          </a:p>
        </p:txBody>
      </p:sp>
      <p:pic>
        <p:nvPicPr>
          <p:cNvPr id="7" name="Grafik 6">
            <a:extLst>
              <a:ext uri="{FF2B5EF4-FFF2-40B4-BE49-F238E27FC236}">
                <a16:creationId xmlns:a16="http://schemas.microsoft.com/office/drawing/2014/main" id="{70B26FF2-240B-74B7-6147-7428A35163A6}"/>
              </a:ext>
            </a:extLst>
          </p:cNvPr>
          <p:cNvPicPr>
            <a:picLocks noChangeAspect="1"/>
          </p:cNvPicPr>
          <p:nvPr/>
        </p:nvPicPr>
        <p:blipFill>
          <a:blip r:embed="rId3"/>
          <a:stretch>
            <a:fillRect/>
          </a:stretch>
        </p:blipFill>
        <p:spPr>
          <a:xfrm>
            <a:off x="1066800" y="5295900"/>
            <a:ext cx="5168900" cy="4749800"/>
          </a:xfrm>
          <a:prstGeom prst="rect">
            <a:avLst/>
          </a:prstGeom>
        </p:spPr>
      </p:pic>
    </p:spTree>
    <p:extLst>
      <p:ext uri="{BB962C8B-B14F-4D97-AF65-F5344CB8AC3E}">
        <p14:creationId xmlns:p14="http://schemas.microsoft.com/office/powerpoint/2010/main" val="185475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7F3B-C6D0-3977-D9B6-5B844D76936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39EEECA-44E3-A628-ECF1-AB92D855F8F9}"/>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55864FD5-8F53-086B-6C9A-824A33331F0B}"/>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0DB515DD-3FD2-91B1-4BCA-87BB81D8B2E1}"/>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6582DC3D-2AE5-0260-C0E6-CDCD3C11DCE1}"/>
              </a:ext>
            </a:extLst>
          </p:cNvPr>
          <p:cNvSpPr txBox="1"/>
          <p:nvPr/>
        </p:nvSpPr>
        <p:spPr>
          <a:xfrm rot="-5400000">
            <a:off x="-2573549" y="5235619"/>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KI-Anwendungen Allgemein</a:t>
            </a:r>
          </a:p>
        </p:txBody>
      </p:sp>
      <p:sp>
        <p:nvSpPr>
          <p:cNvPr id="5" name="TextBox 7">
            <a:extLst>
              <a:ext uri="{FF2B5EF4-FFF2-40B4-BE49-F238E27FC236}">
                <a16:creationId xmlns:a16="http://schemas.microsoft.com/office/drawing/2014/main" id="{52904593-5FA5-70BF-5035-B8D50237E369}"/>
              </a:ext>
            </a:extLst>
          </p:cNvPr>
          <p:cNvSpPr txBox="1"/>
          <p:nvPr/>
        </p:nvSpPr>
        <p:spPr>
          <a:xfrm>
            <a:off x="3503868" y="1039890"/>
            <a:ext cx="7566448" cy="478914"/>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KI-Anwendungen Allgemein</a:t>
            </a:r>
          </a:p>
        </p:txBody>
      </p:sp>
      <p:pic>
        <p:nvPicPr>
          <p:cNvPr id="3074" name="Picture 2" descr="ChatGPT Deutsch">
            <a:extLst>
              <a:ext uri="{FF2B5EF4-FFF2-40B4-BE49-F238E27FC236}">
                <a16:creationId xmlns:a16="http://schemas.microsoft.com/office/drawing/2014/main" id="{C060F661-6E98-D064-29D9-451F8C103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5527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ogle Gemini – Wikipedia">
            <a:extLst>
              <a:ext uri="{FF2B5EF4-FFF2-40B4-BE49-F238E27FC236}">
                <a16:creationId xmlns:a16="http://schemas.microsoft.com/office/drawing/2014/main" id="{7BF2DD61-CEF0-3A94-B6F8-29763EC2F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274" y="3048000"/>
            <a:ext cx="35147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rplexity baut eine fortschrittliche Suchmaschine mit Claude 3 von  Anthropic in Amazon Bedrock | Fallbeispiel Perplexity | AWS">
            <a:extLst>
              <a:ext uri="{FF2B5EF4-FFF2-40B4-BE49-F238E27FC236}">
                <a16:creationId xmlns:a16="http://schemas.microsoft.com/office/drawing/2014/main" id="{CFC60537-015F-AFB2-581D-01AB21431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6017323"/>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epSeek-V2 ist das neue Mixture-of-Experts-Spitzenmodell">
            <a:extLst>
              <a:ext uri="{FF2B5EF4-FFF2-40B4-BE49-F238E27FC236}">
                <a16:creationId xmlns:a16="http://schemas.microsoft.com/office/drawing/2014/main" id="{685AEB20-C9CB-8B18-7EEF-33B60CC279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8337" y="6431470"/>
            <a:ext cx="1964871" cy="11003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eutsches KI-Start-up Aleph Alpha differenziert  500-Millionen-Investitionspaket aus">
            <a:extLst>
              <a:ext uri="{FF2B5EF4-FFF2-40B4-BE49-F238E27FC236}">
                <a16:creationId xmlns:a16="http://schemas.microsoft.com/office/drawing/2014/main" id="{B0055B27-3286-08F4-954C-B7FDE351B8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33927" y="255270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0">
            <a:extLst>
              <a:ext uri="{FF2B5EF4-FFF2-40B4-BE49-F238E27FC236}">
                <a16:creationId xmlns:a16="http://schemas.microsoft.com/office/drawing/2014/main" id="{7CE05236-0D1F-4F76-DA29-7CEFE601700E}"/>
              </a:ext>
            </a:extLst>
          </p:cNvPr>
          <p:cNvSpPr txBox="1"/>
          <p:nvPr/>
        </p:nvSpPr>
        <p:spPr>
          <a:xfrm>
            <a:off x="9348402" y="9050972"/>
            <a:ext cx="1740964" cy="414655"/>
          </a:xfrm>
          <a:prstGeom prst="rect">
            <a:avLst/>
          </a:prstGeom>
        </p:spPr>
        <p:txBody>
          <a:bodyPr wrap="square" lIns="0" tIns="0" rIns="0" bIns="0" rtlCol="0" anchor="t">
            <a:spAutoFit/>
          </a:bodyPr>
          <a:lstStyle/>
          <a:p>
            <a:pPr>
              <a:lnSpc>
                <a:spcPts val="3380"/>
              </a:lnSpc>
            </a:pPr>
            <a:r>
              <a:rPr lang="de-DE" sz="2600" spc="137" dirty="0">
                <a:solidFill>
                  <a:srgbClr val="000000"/>
                </a:solidFill>
                <a:latin typeface="Montserrat Light"/>
              </a:rPr>
              <a:t>u. v. </a:t>
            </a:r>
            <a:r>
              <a:rPr lang="de-DE" sz="2600" spc="137" noProof="0" dirty="0">
                <a:solidFill>
                  <a:srgbClr val="000000"/>
                </a:solidFill>
                <a:latin typeface="Montserrat Light"/>
              </a:rPr>
              <a:t>m.</a:t>
            </a:r>
          </a:p>
        </p:txBody>
      </p:sp>
      <p:pic>
        <p:nvPicPr>
          <p:cNvPr id="12290" name="Picture 2" descr="Erste Schritte mit Microsoft Copilot - Microsoft-Support">
            <a:extLst>
              <a:ext uri="{FF2B5EF4-FFF2-40B4-BE49-F238E27FC236}">
                <a16:creationId xmlns:a16="http://schemas.microsoft.com/office/drawing/2014/main" id="{DB53034C-7C22-7BA7-26B8-B97E61F77A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3519" y="467497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pple Intelligence - Apple (DE)">
            <a:extLst>
              <a:ext uri="{FF2B5EF4-FFF2-40B4-BE49-F238E27FC236}">
                <a16:creationId xmlns:a16="http://schemas.microsoft.com/office/drawing/2014/main" id="{B93C4B22-9833-CD96-8374-BBE300E62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77800" y="7492188"/>
            <a:ext cx="1680777" cy="88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23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00A9-0500-EBF8-45E6-DD11B2E1CE0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1AEC17-06DF-5D8D-ADE8-893A0BAE9A9C}"/>
              </a:ext>
            </a:extLst>
          </p:cNvPr>
          <p:cNvGrpSpPr/>
          <p:nvPr/>
        </p:nvGrpSpPr>
        <p:grpSpPr>
          <a:xfrm>
            <a:off x="-4046758" y="1638300"/>
            <a:ext cx="24108715" cy="3505200"/>
            <a:chOff x="0" y="884767"/>
            <a:chExt cx="32144953" cy="4673600"/>
          </a:xfrm>
        </p:grpSpPr>
        <p:sp>
          <p:nvSpPr>
            <p:cNvPr id="3" name="AutoShape 3">
              <a:extLst>
                <a:ext uri="{FF2B5EF4-FFF2-40B4-BE49-F238E27FC236}">
                  <a16:creationId xmlns:a16="http://schemas.microsoft.com/office/drawing/2014/main" id="{664538D7-F48F-0200-2FD2-8E569F6CF64C}"/>
                </a:ext>
              </a:extLst>
            </p:cNvPr>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a:extLst>
                <a:ext uri="{FF2B5EF4-FFF2-40B4-BE49-F238E27FC236}">
                  <a16:creationId xmlns:a16="http://schemas.microsoft.com/office/drawing/2014/main" id="{0D3876C8-65FA-C139-4692-DAE4637E4C17}"/>
                </a:ext>
              </a:extLst>
            </p:cNvPr>
            <p:cNvSpPr txBox="1"/>
            <p:nvPr/>
          </p:nvSpPr>
          <p:spPr>
            <a:xfrm>
              <a:off x="2550877" y="884767"/>
              <a:ext cx="14176507" cy="211442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Diskriminierung</a:t>
              </a:r>
            </a:p>
          </p:txBody>
        </p:sp>
      </p:grpSp>
      <p:sp>
        <p:nvSpPr>
          <p:cNvPr id="6" name="AutoShape 6">
            <a:extLst>
              <a:ext uri="{FF2B5EF4-FFF2-40B4-BE49-F238E27FC236}">
                <a16:creationId xmlns:a16="http://schemas.microsoft.com/office/drawing/2014/main" id="{30A0F8D4-1852-3422-1997-20885514EE81}"/>
              </a:ext>
            </a:extLst>
          </p:cNvPr>
          <p:cNvSpPr/>
          <p:nvPr/>
        </p:nvSpPr>
        <p:spPr>
          <a:xfrm>
            <a:off x="17678327" y="-5526759"/>
            <a:ext cx="619125" cy="10652796"/>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4BF092C0-3A27-82AA-5B48-EC3212766B50}"/>
              </a:ext>
            </a:extLst>
          </p:cNvPr>
          <p:cNvSpPr/>
          <p:nvPr/>
        </p:nvSpPr>
        <p:spPr>
          <a:xfrm>
            <a:off x="0" y="5137634"/>
            <a:ext cx="619125" cy="11239500"/>
          </a:xfrm>
          <a:prstGeom prst="rect">
            <a:avLst/>
          </a:prstGeom>
          <a:solidFill>
            <a:srgbClr val="000000"/>
          </a:solidFill>
        </p:spPr>
        <p:txBody>
          <a:bodyPr/>
          <a:lstStyle/>
          <a:p>
            <a:endParaRPr lang="de-DE" noProof="0" dirty="0"/>
          </a:p>
        </p:txBody>
      </p:sp>
      <p:pic>
        <p:nvPicPr>
          <p:cNvPr id="5" name="Grafik 4">
            <a:extLst>
              <a:ext uri="{FF2B5EF4-FFF2-40B4-BE49-F238E27FC236}">
                <a16:creationId xmlns:a16="http://schemas.microsoft.com/office/drawing/2014/main" id="{DEF6F6AE-49A7-BE9A-28FF-68F529E849FF}"/>
              </a:ext>
            </a:extLst>
          </p:cNvPr>
          <p:cNvPicPr>
            <a:picLocks noChangeAspect="1"/>
          </p:cNvPicPr>
          <p:nvPr/>
        </p:nvPicPr>
        <p:blipFill>
          <a:blip r:embed="rId3"/>
          <a:stretch>
            <a:fillRect/>
          </a:stretch>
        </p:blipFill>
        <p:spPr>
          <a:xfrm>
            <a:off x="13030200" y="5295900"/>
            <a:ext cx="4813300" cy="4813300"/>
          </a:xfrm>
          <a:prstGeom prst="rect">
            <a:avLst/>
          </a:prstGeom>
        </p:spPr>
      </p:pic>
      <p:pic>
        <p:nvPicPr>
          <p:cNvPr id="8" name="Grafik 7">
            <a:extLst>
              <a:ext uri="{FF2B5EF4-FFF2-40B4-BE49-F238E27FC236}">
                <a16:creationId xmlns:a16="http://schemas.microsoft.com/office/drawing/2014/main" id="{9F37AA6A-B501-0CE4-52EB-879E893444E1}"/>
              </a:ext>
            </a:extLst>
          </p:cNvPr>
          <p:cNvPicPr>
            <a:picLocks noChangeAspect="1"/>
          </p:cNvPicPr>
          <p:nvPr/>
        </p:nvPicPr>
        <p:blipFill>
          <a:blip r:embed="rId4"/>
          <a:stretch>
            <a:fillRect/>
          </a:stretch>
        </p:blipFill>
        <p:spPr>
          <a:xfrm>
            <a:off x="838200" y="6210300"/>
            <a:ext cx="11624135" cy="2708275"/>
          </a:xfrm>
          <a:prstGeom prst="rect">
            <a:avLst/>
          </a:prstGeom>
        </p:spPr>
      </p:pic>
      <p:sp>
        <p:nvSpPr>
          <p:cNvPr id="10" name="TextBox 5">
            <a:extLst>
              <a:ext uri="{FF2B5EF4-FFF2-40B4-BE49-F238E27FC236}">
                <a16:creationId xmlns:a16="http://schemas.microsoft.com/office/drawing/2014/main" id="{9BAE7EC4-FC6A-EEEE-8E7B-07732913EE2A}"/>
              </a:ext>
            </a:extLst>
          </p:cNvPr>
          <p:cNvSpPr txBox="1"/>
          <p:nvPr/>
        </p:nvSpPr>
        <p:spPr>
          <a:xfrm>
            <a:off x="6934200" y="9754863"/>
            <a:ext cx="8801100" cy="461024"/>
          </a:xfrm>
          <a:prstGeom prst="rect">
            <a:avLst/>
          </a:prstGeom>
        </p:spPr>
        <p:txBody>
          <a:bodyPr wrap="square" lIns="0" tIns="0" rIns="0" bIns="0" rtlCol="0" anchor="t">
            <a:spAutoFit/>
          </a:bodyPr>
          <a:lstStyle/>
          <a:p>
            <a:pPr>
              <a:lnSpc>
                <a:spcPts val="4200"/>
              </a:lnSpc>
            </a:pPr>
            <a:r>
              <a:rPr lang="de-DE" sz="1400" spc="28" dirty="0">
                <a:solidFill>
                  <a:srgbClr val="000000"/>
                </a:solidFill>
                <a:latin typeface="Montserrat Light"/>
              </a:rPr>
              <a:t>Quelle: ALP Dillingen: KI-Systeme verstehen und anwenden</a:t>
            </a:r>
            <a:endParaRPr lang="de-DE" sz="1400" spc="28" noProof="0" dirty="0">
              <a:solidFill>
                <a:srgbClr val="000000"/>
              </a:solidFill>
              <a:latin typeface="Montserrat Light"/>
            </a:endParaRPr>
          </a:p>
        </p:txBody>
      </p:sp>
    </p:spTree>
    <p:extLst>
      <p:ext uri="{BB962C8B-B14F-4D97-AF65-F5344CB8AC3E}">
        <p14:creationId xmlns:p14="http://schemas.microsoft.com/office/powerpoint/2010/main" val="1131133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B5F5-6FA6-06C2-656B-8BF8351130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8222EAE-D172-CE94-5B23-49A0DD003238}"/>
              </a:ext>
            </a:extLst>
          </p:cNvPr>
          <p:cNvGrpSpPr/>
          <p:nvPr/>
        </p:nvGrpSpPr>
        <p:grpSpPr>
          <a:xfrm>
            <a:off x="-4046758" y="1396206"/>
            <a:ext cx="24108715" cy="3747294"/>
            <a:chOff x="0" y="561975"/>
            <a:chExt cx="32144953" cy="4996392"/>
          </a:xfrm>
        </p:grpSpPr>
        <p:sp>
          <p:nvSpPr>
            <p:cNvPr id="3" name="AutoShape 3">
              <a:extLst>
                <a:ext uri="{FF2B5EF4-FFF2-40B4-BE49-F238E27FC236}">
                  <a16:creationId xmlns:a16="http://schemas.microsoft.com/office/drawing/2014/main" id="{B576F7B6-E162-16FB-D0A7-77BEA981D533}"/>
                </a:ext>
              </a:extLst>
            </p:cNvPr>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a:extLst>
                <a:ext uri="{FF2B5EF4-FFF2-40B4-BE49-F238E27FC236}">
                  <a16:creationId xmlns:a16="http://schemas.microsoft.com/office/drawing/2014/main" id="{024624D5-A32D-F01E-2261-B5BB980628B2}"/>
                </a:ext>
              </a:extLst>
            </p:cNvPr>
            <p:cNvSpPr txBox="1"/>
            <p:nvPr/>
          </p:nvSpPr>
          <p:spPr>
            <a:xfrm>
              <a:off x="14790273" y="561975"/>
              <a:ext cx="14176507" cy="211442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Datenschutz</a:t>
              </a:r>
            </a:p>
          </p:txBody>
        </p:sp>
      </p:grpSp>
      <p:sp>
        <p:nvSpPr>
          <p:cNvPr id="6" name="AutoShape 6">
            <a:extLst>
              <a:ext uri="{FF2B5EF4-FFF2-40B4-BE49-F238E27FC236}">
                <a16:creationId xmlns:a16="http://schemas.microsoft.com/office/drawing/2014/main" id="{4FA9B150-BE25-1F64-5C8A-E7A53FF32212}"/>
              </a:ext>
            </a:extLst>
          </p:cNvPr>
          <p:cNvSpPr/>
          <p:nvPr/>
        </p:nvSpPr>
        <p:spPr>
          <a:xfrm>
            <a:off x="0" y="-5526759"/>
            <a:ext cx="619125" cy="10652796"/>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A2BDD7EB-1941-05DC-874D-D0173B623443}"/>
              </a:ext>
            </a:extLst>
          </p:cNvPr>
          <p:cNvSpPr/>
          <p:nvPr/>
        </p:nvSpPr>
        <p:spPr>
          <a:xfrm>
            <a:off x="17678327" y="5108575"/>
            <a:ext cx="619125" cy="11239500"/>
          </a:xfrm>
          <a:prstGeom prst="rect">
            <a:avLst/>
          </a:prstGeom>
          <a:solidFill>
            <a:srgbClr val="000000"/>
          </a:solidFill>
        </p:spPr>
        <p:txBody>
          <a:bodyPr/>
          <a:lstStyle/>
          <a:p>
            <a:endParaRPr lang="de-DE" noProof="0" dirty="0"/>
          </a:p>
        </p:txBody>
      </p:sp>
      <p:pic>
        <p:nvPicPr>
          <p:cNvPr id="8" name="Grafik 7">
            <a:extLst>
              <a:ext uri="{FF2B5EF4-FFF2-40B4-BE49-F238E27FC236}">
                <a16:creationId xmlns:a16="http://schemas.microsoft.com/office/drawing/2014/main" id="{A90424E4-EE53-0C74-6B96-9D7B6ECD99F7}"/>
              </a:ext>
            </a:extLst>
          </p:cNvPr>
          <p:cNvPicPr>
            <a:picLocks noChangeAspect="1"/>
          </p:cNvPicPr>
          <p:nvPr/>
        </p:nvPicPr>
        <p:blipFill>
          <a:blip r:embed="rId3"/>
          <a:stretch>
            <a:fillRect/>
          </a:stretch>
        </p:blipFill>
        <p:spPr>
          <a:xfrm>
            <a:off x="1447800" y="5676900"/>
            <a:ext cx="8961897" cy="4092295"/>
          </a:xfrm>
          <a:prstGeom prst="rect">
            <a:avLst/>
          </a:prstGeom>
        </p:spPr>
      </p:pic>
    </p:spTree>
    <p:extLst>
      <p:ext uri="{BB962C8B-B14F-4D97-AF65-F5344CB8AC3E}">
        <p14:creationId xmlns:p14="http://schemas.microsoft.com/office/powerpoint/2010/main" val="2557459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6758" y="1638300"/>
            <a:ext cx="24108715" cy="3505200"/>
            <a:chOff x="0" y="884767"/>
            <a:chExt cx="32144953" cy="4673600"/>
          </a:xfrm>
        </p:grpSpPr>
        <p:sp>
          <p:nvSpPr>
            <p:cNvPr id="3" name="AutoShape 3"/>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p:cNvSpPr txBox="1"/>
            <p:nvPr/>
          </p:nvSpPr>
          <p:spPr>
            <a:xfrm>
              <a:off x="6106877" y="884767"/>
              <a:ext cx="22250400" cy="2114425"/>
            </a:xfrm>
            <a:prstGeom prst="rect">
              <a:avLst/>
            </a:prstGeom>
          </p:spPr>
          <p:txBody>
            <a:bodyPr wrap="square" lIns="0" tIns="0" rIns="0" bIns="0" rtlCol="0" anchor="t">
              <a:spAutoFit/>
            </a:bodyPr>
            <a:lstStyle/>
            <a:p>
              <a:pPr>
                <a:lnSpc>
                  <a:spcPts val="11376"/>
                </a:lnSpc>
              </a:pPr>
              <a:r>
                <a:rPr lang="de-DE" sz="14400" dirty="0">
                  <a:solidFill>
                    <a:srgbClr val="000000"/>
                  </a:solidFill>
                  <a:latin typeface="League Gothic"/>
                </a:rPr>
                <a:t>Kulturelle Bias</a:t>
              </a:r>
              <a:endParaRPr lang="de-DE" sz="14400" noProof="0" dirty="0">
                <a:solidFill>
                  <a:srgbClr val="000000"/>
                </a:solidFill>
                <a:latin typeface="League Gothic"/>
              </a:endParaRPr>
            </a:p>
          </p:txBody>
        </p:sp>
      </p:grpSp>
      <p:sp>
        <p:nvSpPr>
          <p:cNvPr id="6" name="AutoShape 6"/>
          <p:cNvSpPr/>
          <p:nvPr/>
        </p:nvSpPr>
        <p:spPr>
          <a:xfrm>
            <a:off x="17678327" y="-5526759"/>
            <a:ext cx="619125" cy="10652796"/>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8A680F52-6ED6-9A02-9935-952205E864B6}"/>
              </a:ext>
            </a:extLst>
          </p:cNvPr>
          <p:cNvSpPr/>
          <p:nvPr/>
        </p:nvSpPr>
        <p:spPr>
          <a:xfrm>
            <a:off x="0" y="5137634"/>
            <a:ext cx="619125" cy="11239500"/>
          </a:xfrm>
          <a:prstGeom prst="rect">
            <a:avLst/>
          </a:prstGeom>
          <a:solidFill>
            <a:srgbClr val="000000"/>
          </a:solidFill>
        </p:spPr>
        <p:txBody>
          <a:bodyPr/>
          <a:lstStyle/>
          <a:p>
            <a:endParaRPr lang="de-DE" noProof="0" dirty="0"/>
          </a:p>
        </p:txBody>
      </p:sp>
      <p:pic>
        <p:nvPicPr>
          <p:cNvPr id="8" name="Grafik 7">
            <a:extLst>
              <a:ext uri="{FF2B5EF4-FFF2-40B4-BE49-F238E27FC236}">
                <a16:creationId xmlns:a16="http://schemas.microsoft.com/office/drawing/2014/main" id="{DBFE0831-23E2-9D30-FE56-2963BB4F62B8}"/>
              </a:ext>
            </a:extLst>
          </p:cNvPr>
          <p:cNvPicPr>
            <a:picLocks noChangeAspect="1"/>
          </p:cNvPicPr>
          <p:nvPr/>
        </p:nvPicPr>
        <p:blipFill>
          <a:blip r:embed="rId3"/>
          <a:stretch>
            <a:fillRect/>
          </a:stretch>
        </p:blipFill>
        <p:spPr>
          <a:xfrm>
            <a:off x="1992010" y="3390900"/>
            <a:ext cx="14303980" cy="6561389"/>
          </a:xfrm>
          <a:prstGeom prst="rect">
            <a:avLst/>
          </a:prstGeom>
        </p:spPr>
      </p:pic>
      <p:sp>
        <p:nvSpPr>
          <p:cNvPr id="11" name="Textfeld 10">
            <a:extLst>
              <a:ext uri="{FF2B5EF4-FFF2-40B4-BE49-F238E27FC236}">
                <a16:creationId xmlns:a16="http://schemas.microsoft.com/office/drawing/2014/main" id="{735CADCC-0D8F-5FDA-C5AC-4F16063C2FEC}"/>
              </a:ext>
            </a:extLst>
          </p:cNvPr>
          <p:cNvSpPr txBox="1"/>
          <p:nvPr/>
        </p:nvSpPr>
        <p:spPr>
          <a:xfrm>
            <a:off x="1957033" y="3021568"/>
            <a:ext cx="12052090" cy="369332"/>
          </a:xfrm>
          <a:prstGeom prst="rect">
            <a:avLst/>
          </a:prstGeom>
          <a:noFill/>
        </p:spPr>
        <p:txBody>
          <a:bodyPr wrap="square">
            <a:spAutoFit/>
          </a:bodyPr>
          <a:lstStyle/>
          <a:p>
            <a:r>
              <a:rPr lang="de-DE" b="0" i="1" dirty="0">
                <a:solidFill>
                  <a:srgbClr val="07011B"/>
                </a:solidFill>
                <a:effectLst/>
                <a:latin typeface="Inter"/>
              </a:rPr>
              <a:t>Sprachmodell gemma2 von Google                                                                                       Sprachmodell </a:t>
            </a:r>
            <a:r>
              <a:rPr lang="de-DE" i="1" dirty="0"/>
              <a:t>qwen2 von Alibaba</a:t>
            </a:r>
            <a:endParaRPr lang="de-DE" dirty="0"/>
          </a:p>
        </p:txBody>
      </p:sp>
      <p:sp>
        <p:nvSpPr>
          <p:cNvPr id="12" name="TextBox 5">
            <a:extLst>
              <a:ext uri="{FF2B5EF4-FFF2-40B4-BE49-F238E27FC236}">
                <a16:creationId xmlns:a16="http://schemas.microsoft.com/office/drawing/2014/main" id="{5299CD2B-3884-4036-3D2F-3B8F7FD16FA7}"/>
              </a:ext>
            </a:extLst>
          </p:cNvPr>
          <p:cNvSpPr txBox="1"/>
          <p:nvPr/>
        </p:nvSpPr>
        <p:spPr>
          <a:xfrm>
            <a:off x="10820400" y="9803116"/>
            <a:ext cx="8801100" cy="461024"/>
          </a:xfrm>
          <a:prstGeom prst="rect">
            <a:avLst/>
          </a:prstGeom>
        </p:spPr>
        <p:txBody>
          <a:bodyPr wrap="square" lIns="0" tIns="0" rIns="0" bIns="0" rtlCol="0" anchor="t">
            <a:spAutoFit/>
          </a:bodyPr>
          <a:lstStyle/>
          <a:p>
            <a:pPr>
              <a:lnSpc>
                <a:spcPts val="4200"/>
              </a:lnSpc>
            </a:pPr>
            <a:r>
              <a:rPr lang="de-DE" sz="1400" spc="28" dirty="0">
                <a:solidFill>
                  <a:srgbClr val="000000"/>
                </a:solidFill>
                <a:latin typeface="Montserrat Light"/>
              </a:rPr>
              <a:t>Quelle: ALP Dillingen: KI-Systeme verstehen und anwenden</a:t>
            </a:r>
            <a:endParaRPr lang="de-DE" sz="1400" spc="28" noProof="0" dirty="0">
              <a:solidFill>
                <a:srgbClr val="000000"/>
              </a:solidFill>
              <a:latin typeface="Montserrat Light"/>
            </a:endParaRPr>
          </a:p>
        </p:txBody>
      </p:sp>
    </p:spTree>
    <p:extLst>
      <p:ext uri="{BB962C8B-B14F-4D97-AF65-F5344CB8AC3E}">
        <p14:creationId xmlns:p14="http://schemas.microsoft.com/office/powerpoint/2010/main" val="2084401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46758" y="1396206"/>
            <a:ext cx="24108715" cy="3747294"/>
            <a:chOff x="0" y="561975"/>
            <a:chExt cx="32144953" cy="4996392"/>
          </a:xfrm>
        </p:grpSpPr>
        <p:sp>
          <p:nvSpPr>
            <p:cNvPr id="3" name="AutoShape 3"/>
            <p:cNvSpPr/>
            <p:nvPr/>
          </p:nvSpPr>
          <p:spPr>
            <a:xfrm>
              <a:off x="0" y="5511800"/>
              <a:ext cx="32144953" cy="46567"/>
            </a:xfrm>
            <a:prstGeom prst="rect">
              <a:avLst/>
            </a:prstGeom>
            <a:solidFill>
              <a:srgbClr val="000000"/>
            </a:solidFill>
          </p:spPr>
          <p:txBody>
            <a:bodyPr/>
            <a:lstStyle/>
            <a:p>
              <a:endParaRPr lang="de-DE" noProof="0" dirty="0"/>
            </a:p>
          </p:txBody>
        </p:sp>
        <p:sp>
          <p:nvSpPr>
            <p:cNvPr id="4" name="TextBox 4"/>
            <p:cNvSpPr txBox="1"/>
            <p:nvPr/>
          </p:nvSpPr>
          <p:spPr>
            <a:xfrm>
              <a:off x="14790273" y="561975"/>
              <a:ext cx="14176507" cy="2114425"/>
            </a:xfrm>
            <a:prstGeom prst="rect">
              <a:avLst/>
            </a:prstGeom>
          </p:spPr>
          <p:txBody>
            <a:bodyPr lIns="0" tIns="0" rIns="0" bIns="0" rtlCol="0" anchor="t">
              <a:spAutoFit/>
            </a:bodyPr>
            <a:lstStyle/>
            <a:p>
              <a:pPr algn="r">
                <a:lnSpc>
                  <a:spcPts val="11376"/>
                </a:lnSpc>
              </a:pPr>
              <a:r>
                <a:rPr lang="de-DE" sz="14400" noProof="0" dirty="0">
                  <a:solidFill>
                    <a:srgbClr val="000000"/>
                  </a:solidFill>
                  <a:latin typeface="League Gothic"/>
                </a:rPr>
                <a:t>Halluzination</a:t>
              </a:r>
            </a:p>
          </p:txBody>
        </p:sp>
      </p:grpSp>
      <p:sp>
        <p:nvSpPr>
          <p:cNvPr id="6" name="AutoShape 6"/>
          <p:cNvSpPr/>
          <p:nvPr/>
        </p:nvSpPr>
        <p:spPr>
          <a:xfrm>
            <a:off x="0" y="-5488302"/>
            <a:ext cx="619125" cy="10652796"/>
          </a:xfrm>
          <a:prstGeom prst="rect">
            <a:avLst/>
          </a:prstGeom>
          <a:solidFill>
            <a:srgbClr val="000000"/>
          </a:solidFill>
        </p:spPr>
        <p:txBody>
          <a:bodyPr/>
          <a:lstStyle/>
          <a:p>
            <a:endParaRPr lang="de-DE" noProof="0" dirty="0"/>
          </a:p>
        </p:txBody>
      </p:sp>
      <p:sp>
        <p:nvSpPr>
          <p:cNvPr id="9" name="AutoShape 6">
            <a:extLst>
              <a:ext uri="{FF2B5EF4-FFF2-40B4-BE49-F238E27FC236}">
                <a16:creationId xmlns:a16="http://schemas.microsoft.com/office/drawing/2014/main" id="{8A680F52-6ED6-9A02-9935-952205E864B6}"/>
              </a:ext>
            </a:extLst>
          </p:cNvPr>
          <p:cNvSpPr/>
          <p:nvPr/>
        </p:nvSpPr>
        <p:spPr>
          <a:xfrm>
            <a:off x="17678327" y="5108575"/>
            <a:ext cx="619125" cy="11239500"/>
          </a:xfrm>
          <a:prstGeom prst="rect">
            <a:avLst/>
          </a:prstGeom>
          <a:solidFill>
            <a:srgbClr val="000000"/>
          </a:solidFill>
        </p:spPr>
        <p:txBody>
          <a:bodyPr/>
          <a:lstStyle/>
          <a:p>
            <a:endParaRPr lang="de-DE" noProof="0" dirty="0"/>
          </a:p>
        </p:txBody>
      </p:sp>
      <p:pic>
        <p:nvPicPr>
          <p:cNvPr id="5" name="Grafik 4">
            <a:extLst>
              <a:ext uri="{FF2B5EF4-FFF2-40B4-BE49-F238E27FC236}">
                <a16:creationId xmlns:a16="http://schemas.microsoft.com/office/drawing/2014/main" id="{E93B934C-7EDB-2AEF-6FCA-7E0A271A98E6}"/>
              </a:ext>
            </a:extLst>
          </p:cNvPr>
          <p:cNvPicPr>
            <a:picLocks noChangeAspect="1"/>
          </p:cNvPicPr>
          <p:nvPr/>
        </p:nvPicPr>
        <p:blipFill rotWithShape="1">
          <a:blip r:embed="rId3"/>
          <a:srcRect l="7408" t="35844" r="1599"/>
          <a:stretch/>
        </p:blipFill>
        <p:spPr>
          <a:xfrm>
            <a:off x="719340" y="5905500"/>
            <a:ext cx="8634654" cy="3945835"/>
          </a:xfrm>
          <a:prstGeom prst="rect">
            <a:avLst/>
          </a:prstGeom>
        </p:spPr>
      </p:pic>
      <p:pic>
        <p:nvPicPr>
          <p:cNvPr id="8" name="Grafik 7">
            <a:extLst>
              <a:ext uri="{FF2B5EF4-FFF2-40B4-BE49-F238E27FC236}">
                <a16:creationId xmlns:a16="http://schemas.microsoft.com/office/drawing/2014/main" id="{8C9C118F-49DB-B01E-5339-6D4D181331F8}"/>
              </a:ext>
            </a:extLst>
          </p:cNvPr>
          <p:cNvPicPr>
            <a:picLocks noChangeAspect="1"/>
          </p:cNvPicPr>
          <p:nvPr/>
        </p:nvPicPr>
        <p:blipFill rotWithShape="1">
          <a:blip r:embed="rId4"/>
          <a:srcRect l="6204" t="7098" r="2602" b="68763"/>
          <a:stretch/>
        </p:blipFill>
        <p:spPr>
          <a:xfrm>
            <a:off x="720632" y="5782099"/>
            <a:ext cx="9858087" cy="1868142"/>
          </a:xfrm>
          <a:prstGeom prst="rect">
            <a:avLst/>
          </a:prstGeom>
        </p:spPr>
      </p:pic>
      <p:pic>
        <p:nvPicPr>
          <p:cNvPr id="10" name="Grafik 9">
            <a:extLst>
              <a:ext uri="{FF2B5EF4-FFF2-40B4-BE49-F238E27FC236}">
                <a16:creationId xmlns:a16="http://schemas.microsoft.com/office/drawing/2014/main" id="{878C6D14-3DBF-9874-2E76-9F60972CF3B0}"/>
              </a:ext>
            </a:extLst>
          </p:cNvPr>
          <p:cNvPicPr>
            <a:picLocks noChangeAspect="1"/>
          </p:cNvPicPr>
          <p:nvPr/>
        </p:nvPicPr>
        <p:blipFill rotWithShape="1">
          <a:blip r:embed="rId3"/>
          <a:srcRect l="7449" t="9796" r="25892" b="76109"/>
          <a:stretch/>
        </p:blipFill>
        <p:spPr>
          <a:xfrm>
            <a:off x="719340" y="5905500"/>
            <a:ext cx="7960295" cy="1090963"/>
          </a:xfrm>
          <a:prstGeom prst="rect">
            <a:avLst/>
          </a:prstGeom>
        </p:spPr>
      </p:pic>
      <p:pic>
        <p:nvPicPr>
          <p:cNvPr id="11" name="Grafik 10">
            <a:extLst>
              <a:ext uri="{FF2B5EF4-FFF2-40B4-BE49-F238E27FC236}">
                <a16:creationId xmlns:a16="http://schemas.microsoft.com/office/drawing/2014/main" id="{0E09C8DD-4E8F-36C3-B5D8-E30396AAD26A}"/>
              </a:ext>
            </a:extLst>
          </p:cNvPr>
          <p:cNvPicPr>
            <a:picLocks noChangeAspect="1"/>
          </p:cNvPicPr>
          <p:nvPr/>
        </p:nvPicPr>
        <p:blipFill rotWithShape="1">
          <a:blip r:embed="rId4"/>
          <a:srcRect l="6204" t="40235" r="5111"/>
          <a:stretch/>
        </p:blipFill>
        <p:spPr>
          <a:xfrm>
            <a:off x="719340" y="5720142"/>
            <a:ext cx="8001000" cy="3860197"/>
          </a:xfrm>
          <a:prstGeom prst="rect">
            <a:avLst/>
          </a:prstGeom>
        </p:spPr>
      </p:pic>
    </p:spTree>
    <p:extLst>
      <p:ext uri="{BB962C8B-B14F-4D97-AF65-F5344CB8AC3E}">
        <p14:creationId xmlns:p14="http://schemas.microsoft.com/office/powerpoint/2010/main" val="30282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9B01C"/>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D19456-9A82-8579-9FD5-741BD101B371}"/>
              </a:ext>
            </a:extLst>
          </p:cNvPr>
          <p:cNvPicPr>
            <a:picLocks noChangeAspect="1"/>
          </p:cNvPicPr>
          <p:nvPr/>
        </p:nvPicPr>
        <p:blipFill>
          <a:blip r:embed="rId3"/>
          <a:stretch>
            <a:fillRect/>
          </a:stretch>
        </p:blipFill>
        <p:spPr>
          <a:xfrm>
            <a:off x="3314700" y="1409700"/>
            <a:ext cx="11658600" cy="6731744"/>
          </a:xfrm>
          <a:prstGeom prst="rect">
            <a:avLst/>
          </a:prstGeom>
        </p:spPr>
      </p:pic>
    </p:spTree>
    <p:extLst>
      <p:ext uri="{BB962C8B-B14F-4D97-AF65-F5344CB8AC3E}">
        <p14:creationId xmlns:p14="http://schemas.microsoft.com/office/powerpoint/2010/main" val="1066393352"/>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1550" y="8439150"/>
            <a:ext cx="20231100" cy="34925"/>
          </a:xfrm>
          <a:prstGeom prst="rect">
            <a:avLst/>
          </a:prstGeom>
          <a:solidFill>
            <a:srgbClr val="000000"/>
          </a:solidFill>
        </p:spPr>
        <p:txBody>
          <a:bodyPr/>
          <a:lstStyle/>
          <a:p>
            <a:endParaRPr lang="de-DE" noProof="0" dirty="0"/>
          </a:p>
        </p:txBody>
      </p:sp>
      <p:sp>
        <p:nvSpPr>
          <p:cNvPr id="5" name="AutoShape 5"/>
          <p:cNvSpPr/>
          <p:nvPr/>
        </p:nvSpPr>
        <p:spPr>
          <a:xfrm>
            <a:off x="15944850" y="-792163"/>
            <a:ext cx="38100" cy="9258300"/>
          </a:xfrm>
          <a:prstGeom prst="rect">
            <a:avLst/>
          </a:prstGeom>
          <a:solidFill>
            <a:srgbClr val="000000"/>
          </a:solidFill>
        </p:spPr>
        <p:txBody>
          <a:bodyPr/>
          <a:lstStyle/>
          <a:p>
            <a:endParaRPr lang="de-DE" noProof="0" dirty="0"/>
          </a:p>
        </p:txBody>
      </p:sp>
      <p:sp>
        <p:nvSpPr>
          <p:cNvPr id="6" name="AutoShape 6"/>
          <p:cNvSpPr/>
          <p:nvPr/>
        </p:nvSpPr>
        <p:spPr>
          <a:xfrm>
            <a:off x="18021300" y="8439150"/>
            <a:ext cx="1028700" cy="2095500"/>
          </a:xfrm>
          <a:prstGeom prst="rect">
            <a:avLst/>
          </a:prstGeom>
          <a:solidFill>
            <a:srgbClr val="000000"/>
          </a:solidFill>
        </p:spPr>
        <p:txBody>
          <a:bodyPr/>
          <a:lstStyle/>
          <a:p>
            <a:endParaRPr lang="de-DE" noProof="0" dirty="0"/>
          </a:p>
        </p:txBody>
      </p:sp>
      <p:sp>
        <p:nvSpPr>
          <p:cNvPr id="9" name="TextBox 9"/>
          <p:cNvSpPr txBox="1"/>
          <p:nvPr/>
        </p:nvSpPr>
        <p:spPr>
          <a:xfrm>
            <a:off x="1028700" y="1809750"/>
            <a:ext cx="13548828" cy="2260601"/>
          </a:xfrm>
          <a:prstGeom prst="rect">
            <a:avLst/>
          </a:prstGeom>
        </p:spPr>
        <p:txBody>
          <a:bodyPr lIns="0" tIns="0" rIns="0" bIns="0" rtlCol="0" anchor="t">
            <a:spAutoFit/>
          </a:bodyPr>
          <a:lstStyle/>
          <a:p>
            <a:pPr>
              <a:lnSpc>
                <a:spcPts val="15800"/>
              </a:lnSpc>
            </a:pPr>
            <a:r>
              <a:rPr lang="de-DE" sz="20000" noProof="0" dirty="0">
                <a:solidFill>
                  <a:srgbClr val="000000"/>
                </a:solidFill>
                <a:latin typeface="League Gothic"/>
              </a:rPr>
              <a:t>Fragen?</a:t>
            </a:r>
          </a:p>
        </p:txBody>
      </p:sp>
      <p:sp>
        <p:nvSpPr>
          <p:cNvPr id="10" name="TextBox 10"/>
          <p:cNvSpPr txBox="1"/>
          <p:nvPr/>
        </p:nvSpPr>
        <p:spPr>
          <a:xfrm>
            <a:off x="1028700" y="9072245"/>
            <a:ext cx="13287978" cy="414655"/>
          </a:xfrm>
          <a:prstGeom prst="rect">
            <a:avLst/>
          </a:prstGeom>
        </p:spPr>
        <p:txBody>
          <a:bodyPr lIns="0" tIns="0" rIns="0" bIns="0" rtlCol="0" anchor="t">
            <a:spAutoFit/>
          </a:bodyPr>
          <a:lstStyle/>
          <a:p>
            <a:pPr>
              <a:lnSpc>
                <a:spcPts val="3380"/>
              </a:lnSpc>
            </a:pPr>
            <a:r>
              <a:rPr lang="de-DE" sz="2600" spc="137" noProof="0" dirty="0" err="1">
                <a:solidFill>
                  <a:srgbClr val="000000"/>
                </a:solidFill>
                <a:latin typeface="Montserrat Light"/>
              </a:rPr>
              <a:t>sbs@school</a:t>
            </a:r>
            <a:endParaRPr lang="de-DE" sz="2600" spc="137" noProof="0" dirty="0">
              <a:solidFill>
                <a:srgbClr val="000000"/>
              </a:solidFill>
              <a:latin typeface="Montserrat Light"/>
            </a:endParaRPr>
          </a:p>
        </p:txBody>
      </p:sp>
    </p:spTree>
    <p:extLst>
      <p:ext uri="{BB962C8B-B14F-4D97-AF65-F5344CB8AC3E}">
        <p14:creationId xmlns:p14="http://schemas.microsoft.com/office/powerpoint/2010/main" val="2978001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1550" y="6674208"/>
            <a:ext cx="20231100" cy="34925"/>
          </a:xfrm>
          <a:prstGeom prst="rect">
            <a:avLst/>
          </a:prstGeom>
          <a:solidFill>
            <a:srgbClr val="000000"/>
          </a:solidFill>
        </p:spPr>
        <p:txBody>
          <a:bodyPr/>
          <a:lstStyle/>
          <a:p>
            <a:endParaRPr lang="de-DE" noProof="0" dirty="0"/>
          </a:p>
        </p:txBody>
      </p:sp>
      <p:sp>
        <p:nvSpPr>
          <p:cNvPr id="5" name="AutoShape 5"/>
          <p:cNvSpPr/>
          <p:nvPr/>
        </p:nvSpPr>
        <p:spPr>
          <a:xfrm>
            <a:off x="15925800" y="-796548"/>
            <a:ext cx="45719" cy="7505681"/>
          </a:xfrm>
          <a:prstGeom prst="rect">
            <a:avLst/>
          </a:prstGeom>
          <a:solidFill>
            <a:srgbClr val="000000"/>
          </a:solidFill>
        </p:spPr>
        <p:txBody>
          <a:bodyPr/>
          <a:lstStyle/>
          <a:p>
            <a:endParaRPr lang="de-DE" noProof="0" dirty="0"/>
          </a:p>
        </p:txBody>
      </p:sp>
      <p:sp>
        <p:nvSpPr>
          <p:cNvPr id="6" name="AutoShape 6"/>
          <p:cNvSpPr/>
          <p:nvPr/>
        </p:nvSpPr>
        <p:spPr>
          <a:xfrm>
            <a:off x="17983200" y="6709133"/>
            <a:ext cx="1066800" cy="3825517"/>
          </a:xfrm>
          <a:prstGeom prst="rect">
            <a:avLst/>
          </a:prstGeom>
          <a:solidFill>
            <a:srgbClr val="000000"/>
          </a:solidFill>
        </p:spPr>
        <p:txBody>
          <a:bodyPr/>
          <a:lstStyle/>
          <a:p>
            <a:endParaRPr lang="de-DE" noProof="0" dirty="0"/>
          </a:p>
        </p:txBody>
      </p:sp>
      <p:sp>
        <p:nvSpPr>
          <p:cNvPr id="9" name="TextBox 9"/>
          <p:cNvSpPr txBox="1"/>
          <p:nvPr/>
        </p:nvSpPr>
        <p:spPr>
          <a:xfrm>
            <a:off x="1028700" y="1809750"/>
            <a:ext cx="13548828" cy="2260601"/>
          </a:xfrm>
          <a:prstGeom prst="rect">
            <a:avLst/>
          </a:prstGeom>
        </p:spPr>
        <p:txBody>
          <a:bodyPr lIns="0" tIns="0" rIns="0" bIns="0" rtlCol="0" anchor="t">
            <a:spAutoFit/>
          </a:bodyPr>
          <a:lstStyle/>
          <a:p>
            <a:pPr>
              <a:lnSpc>
                <a:spcPts val="15800"/>
              </a:lnSpc>
            </a:pPr>
            <a:r>
              <a:rPr lang="de-DE" sz="20000" noProof="0" dirty="0">
                <a:solidFill>
                  <a:srgbClr val="000000"/>
                </a:solidFill>
                <a:latin typeface="League Gothic"/>
              </a:rPr>
              <a:t>Anwendung</a:t>
            </a:r>
          </a:p>
        </p:txBody>
      </p:sp>
      <p:sp>
        <p:nvSpPr>
          <p:cNvPr id="10" name="TextBox 10"/>
          <p:cNvSpPr txBox="1"/>
          <p:nvPr/>
        </p:nvSpPr>
        <p:spPr>
          <a:xfrm rot="5400000">
            <a:off x="10615311" y="8760762"/>
            <a:ext cx="13287978" cy="414655"/>
          </a:xfrm>
          <a:prstGeom prst="rect">
            <a:avLst/>
          </a:prstGeom>
        </p:spPr>
        <p:txBody>
          <a:bodyPr lIns="0" tIns="0" rIns="0" bIns="0" rtlCol="0" anchor="t">
            <a:spAutoFit/>
          </a:bodyPr>
          <a:lstStyle/>
          <a:p>
            <a:pPr>
              <a:lnSpc>
                <a:spcPts val="3380"/>
              </a:lnSpc>
            </a:pPr>
            <a:r>
              <a:rPr lang="de-DE" sz="2600" spc="137" noProof="0" dirty="0" err="1">
                <a:solidFill>
                  <a:srgbClr val="000000"/>
                </a:solidFill>
                <a:latin typeface="Montserrat Light"/>
              </a:rPr>
              <a:t>sbs@school</a:t>
            </a:r>
            <a:endParaRPr lang="de-DE" sz="2600" spc="137" noProof="0" dirty="0">
              <a:solidFill>
                <a:srgbClr val="000000"/>
              </a:solidFill>
              <a:latin typeface="Montserrat Light"/>
            </a:endParaRPr>
          </a:p>
        </p:txBody>
      </p:sp>
      <p:sp>
        <p:nvSpPr>
          <p:cNvPr id="7" name="Textfeld 6">
            <a:extLst>
              <a:ext uri="{FF2B5EF4-FFF2-40B4-BE49-F238E27FC236}">
                <a16:creationId xmlns:a16="http://schemas.microsoft.com/office/drawing/2014/main" id="{218EE3AD-6962-EF38-CA98-5692B1EFE516}"/>
              </a:ext>
            </a:extLst>
          </p:cNvPr>
          <p:cNvSpPr txBox="1"/>
          <p:nvPr/>
        </p:nvSpPr>
        <p:spPr>
          <a:xfrm>
            <a:off x="4087906" y="7220181"/>
            <a:ext cx="10112188" cy="369332"/>
          </a:xfrm>
          <a:prstGeom prst="rect">
            <a:avLst/>
          </a:prstGeom>
          <a:noFill/>
        </p:spPr>
        <p:txBody>
          <a:bodyPr wrap="square">
            <a:spAutoFit/>
          </a:bodyPr>
          <a:lstStyle/>
          <a:p>
            <a:pPr algn="l"/>
            <a:endParaRPr lang="de-DE" b="0" i="0" u="none" strike="noStrike" noProof="0" dirty="0">
              <a:solidFill>
                <a:srgbClr val="000000"/>
              </a:solidFill>
              <a:effectLst/>
            </a:endParaRPr>
          </a:p>
        </p:txBody>
      </p:sp>
      <p:sp>
        <p:nvSpPr>
          <p:cNvPr id="11" name="Textfeld 10">
            <a:extLst>
              <a:ext uri="{FF2B5EF4-FFF2-40B4-BE49-F238E27FC236}">
                <a16:creationId xmlns:a16="http://schemas.microsoft.com/office/drawing/2014/main" id="{AE79D956-171B-40B5-6AC8-2CB06C9C578E}"/>
              </a:ext>
            </a:extLst>
          </p:cNvPr>
          <p:cNvSpPr txBox="1"/>
          <p:nvPr/>
        </p:nvSpPr>
        <p:spPr>
          <a:xfrm>
            <a:off x="4087906" y="7220181"/>
            <a:ext cx="10112188" cy="369332"/>
          </a:xfrm>
          <a:prstGeom prst="rect">
            <a:avLst/>
          </a:prstGeom>
          <a:noFill/>
        </p:spPr>
        <p:txBody>
          <a:bodyPr wrap="square">
            <a:spAutoFit/>
          </a:bodyPr>
          <a:lstStyle/>
          <a:p>
            <a:pPr algn="l"/>
            <a:endParaRPr lang="de-DE" b="0" i="0" u="none" strike="noStrike" noProof="0" dirty="0">
              <a:solidFill>
                <a:srgbClr val="000000"/>
              </a:solidFill>
              <a:effectLst/>
            </a:endParaRPr>
          </a:p>
        </p:txBody>
      </p:sp>
      <p:sp>
        <p:nvSpPr>
          <p:cNvPr id="3" name="TextBox 8">
            <a:extLst>
              <a:ext uri="{FF2B5EF4-FFF2-40B4-BE49-F238E27FC236}">
                <a16:creationId xmlns:a16="http://schemas.microsoft.com/office/drawing/2014/main" id="{3839C89A-6BFB-D965-C423-C23587C8F8FE}"/>
              </a:ext>
            </a:extLst>
          </p:cNvPr>
          <p:cNvSpPr txBox="1"/>
          <p:nvPr/>
        </p:nvSpPr>
        <p:spPr>
          <a:xfrm>
            <a:off x="2119947" y="4646733"/>
            <a:ext cx="12725400" cy="1569917"/>
          </a:xfrm>
          <a:prstGeom prst="rect">
            <a:avLst/>
          </a:prstGeom>
        </p:spPr>
        <p:txBody>
          <a:bodyPr wrap="square" lIns="0" tIns="0" rIns="0" bIns="0" rtlCol="0" anchor="t">
            <a:spAutoFit/>
          </a:bodyPr>
          <a:lstStyle/>
          <a:p>
            <a:pPr algn="ctr">
              <a:lnSpc>
                <a:spcPts val="4200"/>
              </a:lnSpc>
            </a:pPr>
            <a:r>
              <a:rPr lang="de-DE" sz="2800" spc="28" dirty="0">
                <a:solidFill>
                  <a:srgbClr val="000000"/>
                </a:solidFill>
                <a:latin typeface="Montserrat Light"/>
              </a:rPr>
              <a:t>Website: https://sbsatschool.de/</a:t>
            </a:r>
            <a:endParaRPr lang="de-DE" sz="2800" spc="28" noProof="0" dirty="0">
              <a:solidFill>
                <a:srgbClr val="000000"/>
              </a:solidFill>
              <a:latin typeface="Montserrat Light"/>
            </a:endParaRPr>
          </a:p>
          <a:p>
            <a:pPr algn="ctr">
              <a:lnSpc>
                <a:spcPts val="4200"/>
              </a:lnSpc>
            </a:pPr>
            <a:r>
              <a:rPr lang="de-DE" sz="2800" spc="28" noProof="0" dirty="0">
                <a:solidFill>
                  <a:srgbClr val="000000"/>
                </a:solidFill>
                <a:latin typeface="Montserrat Light"/>
              </a:rPr>
              <a:t>Benutzername: </a:t>
            </a:r>
            <a:r>
              <a:rPr lang="de-DE" sz="2800" spc="28" noProof="0" dirty="0" err="1">
                <a:solidFill>
                  <a:srgbClr val="000000"/>
                </a:solidFill>
                <a:latin typeface="Montserrat Light"/>
              </a:rPr>
              <a:t>sbs</a:t>
            </a:r>
            <a:endParaRPr lang="de-DE" sz="2800" spc="28" noProof="0" dirty="0">
              <a:solidFill>
                <a:srgbClr val="000000"/>
              </a:solidFill>
              <a:latin typeface="Montserrat Light"/>
            </a:endParaRPr>
          </a:p>
          <a:p>
            <a:pPr algn="ctr">
              <a:lnSpc>
                <a:spcPts val="4200"/>
              </a:lnSpc>
            </a:pPr>
            <a:r>
              <a:rPr lang="de-DE" sz="2800" spc="28" dirty="0">
                <a:solidFill>
                  <a:srgbClr val="000000"/>
                </a:solidFill>
                <a:latin typeface="Montserrat Light"/>
              </a:rPr>
              <a:t>Passwort: !</a:t>
            </a:r>
            <a:r>
              <a:rPr lang="de-DE" sz="2800" spc="28" dirty="0" err="1">
                <a:solidFill>
                  <a:srgbClr val="000000"/>
                </a:solidFill>
                <a:latin typeface="Montserrat Light"/>
              </a:rPr>
              <a:t>team</a:t>
            </a:r>
            <a:r>
              <a:rPr lang="de-DE" sz="2800" spc="28" dirty="0">
                <a:solidFill>
                  <a:srgbClr val="000000"/>
                </a:solidFill>
                <a:latin typeface="Montserrat Light"/>
              </a:rPr>
              <a:t>!</a:t>
            </a:r>
            <a:endParaRPr lang="de-DE" sz="2800" spc="28" noProof="0" dirty="0">
              <a:solidFill>
                <a:srgbClr val="000000"/>
              </a:solidFill>
              <a:latin typeface="Montserrat Light"/>
            </a:endParaRPr>
          </a:p>
        </p:txBody>
      </p:sp>
      <p:sp>
        <p:nvSpPr>
          <p:cNvPr id="4" name="TextBox 8">
            <a:extLst>
              <a:ext uri="{FF2B5EF4-FFF2-40B4-BE49-F238E27FC236}">
                <a16:creationId xmlns:a16="http://schemas.microsoft.com/office/drawing/2014/main" id="{F8FD9EBF-41E0-2DCE-EE7D-FC47E4C32583}"/>
              </a:ext>
            </a:extLst>
          </p:cNvPr>
          <p:cNvSpPr txBox="1"/>
          <p:nvPr/>
        </p:nvSpPr>
        <p:spPr>
          <a:xfrm>
            <a:off x="11860397" y="7844553"/>
            <a:ext cx="5636711" cy="1569917"/>
          </a:xfrm>
          <a:prstGeom prst="rect">
            <a:avLst/>
          </a:prstGeom>
        </p:spPr>
        <p:txBody>
          <a:bodyPr lIns="0" tIns="0" rIns="0" bIns="0" rtlCol="0" anchor="t">
            <a:spAutoFit/>
          </a:bodyPr>
          <a:lstStyle/>
          <a:p>
            <a:pPr>
              <a:lnSpc>
                <a:spcPts val="4200"/>
              </a:lnSpc>
            </a:pPr>
            <a:r>
              <a:rPr lang="de-DE" sz="2800" spc="28" noProof="0" dirty="0">
                <a:solidFill>
                  <a:srgbClr val="000000"/>
                </a:solidFill>
                <a:latin typeface="Montserrat Light"/>
                <a:sym typeface="Wingdings" panose="05000000000000000000" pitchFamily="2" charset="2"/>
              </a:rPr>
              <a:t>Ggf. Meldung:</a:t>
            </a:r>
          </a:p>
          <a:p>
            <a:pPr marL="457200" indent="-457200">
              <a:lnSpc>
                <a:spcPts val="4200"/>
              </a:lnSpc>
              <a:buFont typeface="Wingdings" panose="05000000000000000000" pitchFamily="2" charset="2"/>
              <a:buChar char="à"/>
            </a:pPr>
            <a:r>
              <a:rPr lang="de-DE" sz="2800" spc="28" noProof="0" dirty="0">
                <a:solidFill>
                  <a:srgbClr val="000000"/>
                </a:solidFill>
                <a:latin typeface="Montserrat Light"/>
                <a:sym typeface="Wingdings" panose="05000000000000000000" pitchFamily="2" charset="2"/>
              </a:rPr>
              <a:t>Details anzeigen</a:t>
            </a:r>
          </a:p>
          <a:p>
            <a:pPr marL="457200" indent="-457200">
              <a:lnSpc>
                <a:spcPts val="4200"/>
              </a:lnSpc>
              <a:buFont typeface="Wingdings" panose="05000000000000000000" pitchFamily="2" charset="2"/>
              <a:buChar char="à"/>
            </a:pPr>
            <a:r>
              <a:rPr lang="de-DE" sz="2800" spc="28" dirty="0">
                <a:solidFill>
                  <a:srgbClr val="000000"/>
                </a:solidFill>
                <a:latin typeface="Montserrat Light"/>
                <a:sym typeface="Wingdings" panose="05000000000000000000" pitchFamily="2" charset="2"/>
              </a:rPr>
              <a:t>Seite besuchen</a:t>
            </a:r>
            <a:endParaRPr lang="de-DE" sz="2800" spc="28" noProof="0" dirty="0">
              <a:solidFill>
                <a:srgbClr val="000000"/>
              </a:solidFill>
              <a:latin typeface="Montserrat Light"/>
            </a:endParaRPr>
          </a:p>
        </p:txBody>
      </p:sp>
    </p:spTree>
    <p:extLst>
      <p:ext uri="{BB962C8B-B14F-4D97-AF65-F5344CB8AC3E}">
        <p14:creationId xmlns:p14="http://schemas.microsoft.com/office/powerpoint/2010/main" val="351794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4C27-1B21-50F8-52F9-ABAC9E1A441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5EB6867-BF1B-80BE-B4BD-6C8D8E22B8A1}"/>
              </a:ext>
            </a:extLst>
          </p:cNvPr>
          <p:cNvSpPr/>
          <p:nvPr/>
        </p:nvSpPr>
        <p:spPr>
          <a:xfrm>
            <a:off x="2457450" y="-595630"/>
            <a:ext cx="38100" cy="11315700"/>
          </a:xfrm>
          <a:prstGeom prst="rect">
            <a:avLst/>
          </a:prstGeom>
          <a:solidFill>
            <a:srgbClr val="000000"/>
          </a:solidFill>
        </p:spPr>
        <p:txBody>
          <a:bodyPr/>
          <a:lstStyle/>
          <a:p>
            <a:endParaRPr lang="de-DE" noProof="0" dirty="0"/>
          </a:p>
        </p:txBody>
      </p:sp>
      <p:sp>
        <p:nvSpPr>
          <p:cNvPr id="4" name="AutoShape 4">
            <a:extLst>
              <a:ext uri="{FF2B5EF4-FFF2-40B4-BE49-F238E27FC236}">
                <a16:creationId xmlns:a16="http://schemas.microsoft.com/office/drawing/2014/main" id="{31928833-54D4-049B-95EF-A72BE665F135}"/>
              </a:ext>
            </a:extLst>
          </p:cNvPr>
          <p:cNvSpPr/>
          <p:nvPr/>
        </p:nvSpPr>
        <p:spPr>
          <a:xfrm>
            <a:off x="-552450" y="-519430"/>
            <a:ext cx="3048000" cy="800100"/>
          </a:xfrm>
          <a:prstGeom prst="rect">
            <a:avLst/>
          </a:prstGeom>
          <a:solidFill>
            <a:srgbClr val="000000"/>
          </a:solidFill>
        </p:spPr>
        <p:txBody>
          <a:bodyPr/>
          <a:lstStyle/>
          <a:p>
            <a:endParaRPr lang="de-DE" noProof="0" dirty="0"/>
          </a:p>
        </p:txBody>
      </p:sp>
      <p:sp>
        <p:nvSpPr>
          <p:cNvPr id="11" name="Freeform 11">
            <a:extLst>
              <a:ext uri="{FF2B5EF4-FFF2-40B4-BE49-F238E27FC236}">
                <a16:creationId xmlns:a16="http://schemas.microsoft.com/office/drawing/2014/main" id="{0090E387-47C4-90B5-AA3D-DB6F8D68902B}"/>
              </a:ext>
            </a:extLst>
          </p:cNvPr>
          <p:cNvSpPr/>
          <p:nvPr/>
        </p:nvSpPr>
        <p:spPr>
          <a:xfrm rot="-5400000">
            <a:off x="593038" y="1590121"/>
            <a:ext cx="1233275" cy="1065241"/>
          </a:xfrm>
          <a:custGeom>
            <a:avLst/>
            <a:gdLst/>
            <a:ahLst/>
            <a:cxnLst/>
            <a:rect l="l" t="t" r="r" b="b"/>
            <a:pathLst>
              <a:path w="1233275" h="1065241">
                <a:moveTo>
                  <a:pt x="0" y="0"/>
                </a:moveTo>
                <a:lnTo>
                  <a:pt x="1233274" y="0"/>
                </a:lnTo>
                <a:lnTo>
                  <a:pt x="1233274" y="1065241"/>
                </a:lnTo>
                <a:lnTo>
                  <a:pt x="0" y="106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noProof="0" dirty="0"/>
          </a:p>
        </p:txBody>
      </p:sp>
      <p:sp>
        <p:nvSpPr>
          <p:cNvPr id="9" name="TextBox 7">
            <a:extLst>
              <a:ext uri="{FF2B5EF4-FFF2-40B4-BE49-F238E27FC236}">
                <a16:creationId xmlns:a16="http://schemas.microsoft.com/office/drawing/2014/main" id="{3A016AA2-80AF-960A-1CA9-A608262D9AA9}"/>
              </a:ext>
            </a:extLst>
          </p:cNvPr>
          <p:cNvSpPr txBox="1"/>
          <p:nvPr/>
        </p:nvSpPr>
        <p:spPr>
          <a:xfrm rot="-5400000">
            <a:off x="-2573549" y="4972727"/>
            <a:ext cx="7566448" cy="1004699"/>
          </a:xfrm>
          <a:prstGeom prst="rect">
            <a:avLst/>
          </a:prstGeom>
        </p:spPr>
        <p:txBody>
          <a:bodyPr lIns="0" tIns="0" rIns="0" bIns="0" rtlCol="0" anchor="t">
            <a:spAutoFit/>
          </a:bodyPr>
          <a:lstStyle/>
          <a:p>
            <a:pPr>
              <a:lnSpc>
                <a:spcPts val="4079"/>
              </a:lnSpc>
            </a:pPr>
            <a:r>
              <a:rPr lang="de-DE" sz="3400" spc="374" noProof="0" dirty="0">
                <a:solidFill>
                  <a:srgbClr val="000000"/>
                </a:solidFill>
                <a:latin typeface="Montserrat Classic Bold"/>
              </a:rPr>
              <a:t>KI-Anwendungen im Schulkontext</a:t>
            </a:r>
          </a:p>
        </p:txBody>
      </p:sp>
      <p:sp>
        <p:nvSpPr>
          <p:cNvPr id="5" name="TextBox 7">
            <a:extLst>
              <a:ext uri="{FF2B5EF4-FFF2-40B4-BE49-F238E27FC236}">
                <a16:creationId xmlns:a16="http://schemas.microsoft.com/office/drawing/2014/main" id="{B1A0B781-F549-BC50-6A3D-7CE7BE5F197A}"/>
              </a:ext>
            </a:extLst>
          </p:cNvPr>
          <p:cNvSpPr txBox="1"/>
          <p:nvPr/>
        </p:nvSpPr>
        <p:spPr>
          <a:xfrm>
            <a:off x="3503868" y="1039890"/>
            <a:ext cx="10440732" cy="478914"/>
          </a:xfrm>
          <a:prstGeom prst="rect">
            <a:avLst/>
          </a:prstGeom>
        </p:spPr>
        <p:txBody>
          <a:bodyPr wrap="square" lIns="0" tIns="0" rIns="0" bIns="0" rtlCol="0" anchor="t">
            <a:spAutoFit/>
          </a:bodyPr>
          <a:lstStyle/>
          <a:p>
            <a:pPr>
              <a:lnSpc>
                <a:spcPts val="4079"/>
              </a:lnSpc>
            </a:pPr>
            <a:r>
              <a:rPr lang="de-DE" sz="3400" spc="374" noProof="0" dirty="0">
                <a:solidFill>
                  <a:srgbClr val="000000"/>
                </a:solidFill>
                <a:latin typeface="Montserrat Classic Bold"/>
              </a:rPr>
              <a:t>KI-Anwendungen im Schulkontext</a:t>
            </a:r>
          </a:p>
        </p:txBody>
      </p:sp>
      <p:sp>
        <p:nvSpPr>
          <p:cNvPr id="3" name="TextBox 10">
            <a:extLst>
              <a:ext uri="{FF2B5EF4-FFF2-40B4-BE49-F238E27FC236}">
                <a16:creationId xmlns:a16="http://schemas.microsoft.com/office/drawing/2014/main" id="{BBE4537B-D3F5-B9C1-9E03-D6B000AA60C9}"/>
              </a:ext>
            </a:extLst>
          </p:cNvPr>
          <p:cNvSpPr txBox="1"/>
          <p:nvPr/>
        </p:nvSpPr>
        <p:spPr>
          <a:xfrm>
            <a:off x="9348402" y="9050972"/>
            <a:ext cx="1740964" cy="414655"/>
          </a:xfrm>
          <a:prstGeom prst="rect">
            <a:avLst/>
          </a:prstGeom>
        </p:spPr>
        <p:txBody>
          <a:bodyPr wrap="square" lIns="0" tIns="0" rIns="0" bIns="0" rtlCol="0" anchor="t">
            <a:spAutoFit/>
          </a:bodyPr>
          <a:lstStyle/>
          <a:p>
            <a:pPr>
              <a:lnSpc>
                <a:spcPts val="3380"/>
              </a:lnSpc>
            </a:pPr>
            <a:r>
              <a:rPr lang="de-DE" sz="2600" spc="137" dirty="0">
                <a:solidFill>
                  <a:srgbClr val="000000"/>
                </a:solidFill>
                <a:latin typeface="Montserrat Light"/>
              </a:rPr>
              <a:t>u. </a:t>
            </a:r>
            <a:r>
              <a:rPr lang="de-DE" sz="2600" spc="137" noProof="0" dirty="0">
                <a:solidFill>
                  <a:srgbClr val="000000"/>
                </a:solidFill>
                <a:latin typeface="Montserrat Light"/>
              </a:rPr>
              <a:t>v. m.</a:t>
            </a:r>
          </a:p>
        </p:txBody>
      </p:sp>
      <p:pic>
        <p:nvPicPr>
          <p:cNvPr id="5122" name="Picture 2" descr="fobizz – Medienzentrum des Landkreises Schwäbisch Hall">
            <a:extLst>
              <a:ext uri="{FF2B5EF4-FFF2-40B4-BE49-F238E27FC236}">
                <a16:creationId xmlns:a16="http://schemas.microsoft.com/office/drawing/2014/main" id="{025DA7E3-6B65-01F2-DD36-C52AB802B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5400" y="2739379"/>
            <a:ext cx="24384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artificial intelligence for your classroom">
            <a:extLst>
              <a:ext uri="{FF2B5EF4-FFF2-40B4-BE49-F238E27FC236}">
                <a16:creationId xmlns:a16="http://schemas.microsoft.com/office/drawing/2014/main" id="{40828172-5F19-7B44-0211-549696EC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125" y="3893344"/>
            <a:ext cx="2649702" cy="82391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ool | schulKI">
            <a:extLst>
              <a:ext uri="{FF2B5EF4-FFF2-40B4-BE49-F238E27FC236}">
                <a16:creationId xmlns:a16="http://schemas.microsoft.com/office/drawing/2014/main" id="{B9727527-C842-C747-3303-11349CBC2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0184" y="3738363"/>
            <a:ext cx="2057400" cy="87319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ello FelloFish (👋 Fiete.ai) — FelloFish">
            <a:extLst>
              <a:ext uri="{FF2B5EF4-FFF2-40B4-BE49-F238E27FC236}">
                <a16:creationId xmlns:a16="http://schemas.microsoft.com/office/drawing/2014/main" id="{650DC42A-17D2-A924-F9FE-B4C095E1C0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00" y="4950554"/>
            <a:ext cx="4000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ettermarks - FASE">
            <a:extLst>
              <a:ext uri="{FF2B5EF4-FFF2-40B4-BE49-F238E27FC236}">
                <a16:creationId xmlns:a16="http://schemas.microsoft.com/office/drawing/2014/main" id="{F6EC6952-D91C-CDF3-0CD1-EB13D395F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200" y="6196012"/>
            <a:ext cx="29432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3651AAB8-BC0D-E133-62A0-63D598265201}"/>
              </a:ext>
            </a:extLst>
          </p:cNvPr>
          <p:cNvPicPr>
            <a:picLocks noChangeAspect="1"/>
          </p:cNvPicPr>
          <p:nvPr/>
        </p:nvPicPr>
        <p:blipFill>
          <a:blip r:embed="rId9"/>
          <a:stretch>
            <a:fillRect/>
          </a:stretch>
        </p:blipFill>
        <p:spPr>
          <a:xfrm>
            <a:off x="4844729" y="6314641"/>
            <a:ext cx="1712395" cy="657659"/>
          </a:xfrm>
          <a:prstGeom prst="rect">
            <a:avLst/>
          </a:prstGeom>
        </p:spPr>
      </p:pic>
      <p:sp>
        <p:nvSpPr>
          <p:cNvPr id="8" name="TextBox 9">
            <a:extLst>
              <a:ext uri="{FF2B5EF4-FFF2-40B4-BE49-F238E27FC236}">
                <a16:creationId xmlns:a16="http://schemas.microsoft.com/office/drawing/2014/main" id="{6EEEE6B5-B7A6-A2C6-AD94-9E4513E1E25E}"/>
              </a:ext>
            </a:extLst>
          </p:cNvPr>
          <p:cNvSpPr txBox="1"/>
          <p:nvPr/>
        </p:nvSpPr>
        <p:spPr>
          <a:xfrm>
            <a:off x="11582400" y="7453724"/>
            <a:ext cx="6019800" cy="1836144"/>
          </a:xfrm>
          <a:prstGeom prst="rect">
            <a:avLst/>
          </a:prstGeom>
        </p:spPr>
        <p:txBody>
          <a:bodyPr wrap="square" lIns="0" tIns="0" rIns="0" bIns="0" rtlCol="0" anchor="t">
            <a:spAutoFit/>
          </a:bodyPr>
          <a:lstStyle/>
          <a:p>
            <a:pPr>
              <a:lnSpc>
                <a:spcPts val="15800"/>
              </a:lnSpc>
            </a:pPr>
            <a:r>
              <a:rPr lang="de-DE" sz="9600" noProof="0" dirty="0">
                <a:solidFill>
                  <a:srgbClr val="000000"/>
                </a:solidFill>
                <a:latin typeface="League Gothic"/>
                <a:sym typeface="Wingdings" panose="05000000000000000000" pitchFamily="2" charset="2"/>
              </a:rPr>
              <a:t> </a:t>
            </a:r>
            <a:r>
              <a:rPr lang="de-DE" sz="9600" noProof="0" dirty="0">
                <a:solidFill>
                  <a:srgbClr val="000000"/>
                </a:solidFill>
                <a:latin typeface="League Gothic"/>
              </a:rPr>
              <a:t>SBS@SCHOOL</a:t>
            </a:r>
          </a:p>
        </p:txBody>
      </p:sp>
    </p:spTree>
    <p:extLst>
      <p:ext uri="{BB962C8B-B14F-4D97-AF65-F5344CB8AC3E}">
        <p14:creationId xmlns:p14="http://schemas.microsoft.com/office/powerpoint/2010/main" val="254163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FAB8-B60A-F553-FB45-C1952DC7D3D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C36FDF9-2220-A225-9F49-0166470BB73C}"/>
              </a:ext>
            </a:extLst>
          </p:cNvPr>
          <p:cNvSpPr/>
          <p:nvPr/>
        </p:nvSpPr>
        <p:spPr>
          <a:xfrm>
            <a:off x="-971550" y="8439150"/>
            <a:ext cx="20231100" cy="34925"/>
          </a:xfrm>
          <a:prstGeom prst="rect">
            <a:avLst/>
          </a:prstGeom>
          <a:solidFill>
            <a:srgbClr val="000000"/>
          </a:solidFill>
        </p:spPr>
        <p:txBody>
          <a:bodyPr/>
          <a:lstStyle/>
          <a:p>
            <a:endParaRPr lang="de-DE" noProof="0" dirty="0"/>
          </a:p>
        </p:txBody>
      </p:sp>
      <p:grpSp>
        <p:nvGrpSpPr>
          <p:cNvPr id="3" name="Group 3">
            <a:extLst>
              <a:ext uri="{FF2B5EF4-FFF2-40B4-BE49-F238E27FC236}">
                <a16:creationId xmlns:a16="http://schemas.microsoft.com/office/drawing/2014/main" id="{697E8E95-98AE-6253-82A2-47FA8AE4A3B8}"/>
              </a:ext>
            </a:extLst>
          </p:cNvPr>
          <p:cNvGrpSpPr/>
          <p:nvPr/>
        </p:nvGrpSpPr>
        <p:grpSpPr>
          <a:xfrm>
            <a:off x="15944850" y="-792163"/>
            <a:ext cx="1314450" cy="9258300"/>
            <a:chOff x="0" y="0"/>
            <a:chExt cx="1752600" cy="12344400"/>
          </a:xfrm>
        </p:grpSpPr>
        <p:sp>
          <p:nvSpPr>
            <p:cNvPr id="4" name="TextBox 4">
              <a:extLst>
                <a:ext uri="{FF2B5EF4-FFF2-40B4-BE49-F238E27FC236}">
                  <a16:creationId xmlns:a16="http://schemas.microsoft.com/office/drawing/2014/main" id="{FD3C85AF-21F0-285A-1FC2-16BC4CFBC856}"/>
                </a:ext>
              </a:extLst>
            </p:cNvPr>
            <p:cNvSpPr txBox="1"/>
            <p:nvPr/>
          </p:nvSpPr>
          <p:spPr>
            <a:xfrm rot="5400000">
              <a:off x="-3007783" y="6629400"/>
              <a:ext cx="8961965" cy="558800"/>
            </a:xfrm>
            <a:prstGeom prst="rect">
              <a:avLst/>
            </a:prstGeom>
          </p:spPr>
          <p:txBody>
            <a:bodyPr lIns="0" tIns="0" rIns="0" bIns="0" rtlCol="0" anchor="t">
              <a:spAutoFit/>
            </a:bodyPr>
            <a:lstStyle/>
            <a:p>
              <a:pPr marL="0" lvl="0" indent="0" algn="l">
                <a:lnSpc>
                  <a:spcPts val="3360"/>
                </a:lnSpc>
                <a:spcBef>
                  <a:spcPct val="0"/>
                </a:spcBef>
              </a:pPr>
              <a:r>
                <a:rPr lang="de-DE" sz="2800" b="1" spc="224" noProof="0" dirty="0">
                  <a:solidFill>
                    <a:srgbClr val="000000"/>
                  </a:solidFill>
                  <a:latin typeface="Montserrat Light"/>
                </a:rPr>
                <a:t>Arbeiten mit KI</a:t>
              </a:r>
            </a:p>
          </p:txBody>
        </p:sp>
        <p:sp>
          <p:nvSpPr>
            <p:cNvPr id="5" name="AutoShape 5">
              <a:extLst>
                <a:ext uri="{FF2B5EF4-FFF2-40B4-BE49-F238E27FC236}">
                  <a16:creationId xmlns:a16="http://schemas.microsoft.com/office/drawing/2014/main" id="{DF128BCA-83D7-8E68-D461-11570160E353}"/>
                </a:ext>
              </a:extLst>
            </p:cNvPr>
            <p:cNvSpPr/>
            <p:nvPr/>
          </p:nvSpPr>
          <p:spPr>
            <a:xfrm>
              <a:off x="0" y="0"/>
              <a:ext cx="50800" cy="12344400"/>
            </a:xfrm>
            <a:prstGeom prst="rect">
              <a:avLst/>
            </a:prstGeom>
            <a:solidFill>
              <a:srgbClr val="000000"/>
            </a:solidFill>
          </p:spPr>
          <p:txBody>
            <a:bodyPr/>
            <a:lstStyle/>
            <a:p>
              <a:endParaRPr lang="de-DE" noProof="0" dirty="0"/>
            </a:p>
          </p:txBody>
        </p:sp>
      </p:grpSp>
      <p:sp>
        <p:nvSpPr>
          <p:cNvPr id="6" name="AutoShape 6">
            <a:extLst>
              <a:ext uri="{FF2B5EF4-FFF2-40B4-BE49-F238E27FC236}">
                <a16:creationId xmlns:a16="http://schemas.microsoft.com/office/drawing/2014/main" id="{F5F1CB57-5434-35FE-08B7-DEFE1D83EE36}"/>
              </a:ext>
            </a:extLst>
          </p:cNvPr>
          <p:cNvSpPr/>
          <p:nvPr/>
        </p:nvSpPr>
        <p:spPr>
          <a:xfrm>
            <a:off x="18021300" y="8439150"/>
            <a:ext cx="1028700" cy="2095500"/>
          </a:xfrm>
          <a:prstGeom prst="rect">
            <a:avLst/>
          </a:prstGeom>
          <a:solidFill>
            <a:srgbClr val="000000"/>
          </a:solidFill>
        </p:spPr>
        <p:txBody>
          <a:bodyPr/>
          <a:lstStyle/>
          <a:p>
            <a:endParaRPr lang="de-DE" noProof="0" dirty="0"/>
          </a:p>
        </p:txBody>
      </p:sp>
      <p:sp>
        <p:nvSpPr>
          <p:cNvPr id="9" name="TextBox 9">
            <a:extLst>
              <a:ext uri="{FF2B5EF4-FFF2-40B4-BE49-F238E27FC236}">
                <a16:creationId xmlns:a16="http://schemas.microsoft.com/office/drawing/2014/main" id="{63F12533-9169-0BD1-B616-4B80EB2F3D4F}"/>
              </a:ext>
            </a:extLst>
          </p:cNvPr>
          <p:cNvSpPr txBox="1"/>
          <p:nvPr/>
        </p:nvSpPr>
        <p:spPr>
          <a:xfrm>
            <a:off x="1028700" y="2245335"/>
            <a:ext cx="13548828" cy="3770135"/>
          </a:xfrm>
          <a:prstGeom prst="rect">
            <a:avLst/>
          </a:prstGeom>
        </p:spPr>
        <p:txBody>
          <a:bodyPr lIns="0" tIns="0" rIns="0" bIns="0" rtlCol="0" anchor="t">
            <a:spAutoFit/>
          </a:bodyPr>
          <a:lstStyle/>
          <a:p>
            <a:pPr>
              <a:lnSpc>
                <a:spcPts val="15800"/>
              </a:lnSpc>
            </a:pPr>
            <a:r>
              <a:rPr lang="de-DE" sz="20000" noProof="0" dirty="0">
                <a:solidFill>
                  <a:srgbClr val="000000"/>
                </a:solidFill>
                <a:latin typeface="League Gothic"/>
              </a:rPr>
              <a:t>Arbeiten mit KI</a:t>
            </a:r>
            <a:endParaRPr lang="de-DE" sz="20000" dirty="0">
              <a:solidFill>
                <a:srgbClr val="000000"/>
              </a:solidFill>
              <a:latin typeface="League Gothic"/>
            </a:endParaRPr>
          </a:p>
          <a:p>
            <a:pPr>
              <a:lnSpc>
                <a:spcPts val="15800"/>
              </a:lnSpc>
            </a:pPr>
            <a:r>
              <a:rPr lang="de-DE" sz="6600" dirty="0">
                <a:solidFill>
                  <a:srgbClr val="000000"/>
                </a:solidFill>
                <a:latin typeface="League Gothic"/>
              </a:rPr>
              <a:t>i</a:t>
            </a:r>
            <a:r>
              <a:rPr lang="de-DE" sz="6600" noProof="0" dirty="0">
                <a:solidFill>
                  <a:srgbClr val="000000"/>
                </a:solidFill>
                <a:latin typeface="League Gothic"/>
              </a:rPr>
              <a:t>n der Unterrichtsvorbereitung</a:t>
            </a:r>
          </a:p>
        </p:txBody>
      </p:sp>
      <p:sp>
        <p:nvSpPr>
          <p:cNvPr id="10" name="TextBox 10">
            <a:extLst>
              <a:ext uri="{FF2B5EF4-FFF2-40B4-BE49-F238E27FC236}">
                <a16:creationId xmlns:a16="http://schemas.microsoft.com/office/drawing/2014/main" id="{27976921-96E5-6721-820B-30C39D6BC868}"/>
              </a:ext>
            </a:extLst>
          </p:cNvPr>
          <p:cNvSpPr txBox="1"/>
          <p:nvPr/>
        </p:nvSpPr>
        <p:spPr>
          <a:xfrm>
            <a:off x="1028700" y="9072245"/>
            <a:ext cx="13287978" cy="414655"/>
          </a:xfrm>
          <a:prstGeom prst="rect">
            <a:avLst/>
          </a:prstGeom>
        </p:spPr>
        <p:txBody>
          <a:bodyPr lIns="0" tIns="0" rIns="0" bIns="0" rtlCol="0" anchor="t">
            <a:spAutoFit/>
          </a:bodyPr>
          <a:lstStyle/>
          <a:p>
            <a:pPr>
              <a:lnSpc>
                <a:spcPts val="3380"/>
              </a:lnSpc>
            </a:pPr>
            <a:r>
              <a:rPr lang="de-DE" sz="2600" spc="137" noProof="0" dirty="0">
                <a:solidFill>
                  <a:srgbClr val="000000"/>
                </a:solidFill>
                <a:latin typeface="Montserrat Light"/>
              </a:rPr>
              <a:t>Die KI als hilfreichen Assistenten der Lehrkraft einsetzen </a:t>
            </a:r>
          </a:p>
        </p:txBody>
      </p:sp>
    </p:spTree>
    <p:extLst>
      <p:ext uri="{BB962C8B-B14F-4D97-AF65-F5344CB8AC3E}">
        <p14:creationId xmlns:p14="http://schemas.microsoft.com/office/powerpoint/2010/main" val="834419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1266</Words>
  <Application>Microsoft Office PowerPoint</Application>
  <PresentationFormat>Benutzerdefiniert</PresentationFormat>
  <Paragraphs>275</Paragraphs>
  <Slides>76</Slides>
  <Notes>13</Notes>
  <HiddenSlides>0</HiddenSlides>
  <MMClips>1</MMClips>
  <ScaleCrop>false</ScaleCrop>
  <HeadingPairs>
    <vt:vector size="4" baseType="variant">
      <vt:variant>
        <vt:lpstr>Design</vt:lpstr>
      </vt:variant>
      <vt:variant>
        <vt:i4>1</vt:i4>
      </vt:variant>
      <vt:variant>
        <vt:lpstr>Folientitel</vt:lpstr>
      </vt:variant>
      <vt:variant>
        <vt:i4>76</vt:i4>
      </vt:variant>
    </vt:vector>
  </HeadingPairs>
  <TitlesOfParts>
    <vt:vector size="77"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Olivgrün und Weiß Hell Einfache Präsentation</dc:title>
  <dc:creator>Nadine Müller</dc:creator>
  <cp:lastModifiedBy>Müller, Nadine</cp:lastModifiedBy>
  <cp:revision>16</cp:revision>
  <dcterms:created xsi:type="dcterms:W3CDTF">2006-08-16T00:00:00Z</dcterms:created>
  <dcterms:modified xsi:type="dcterms:W3CDTF">2025-11-28T11:06:18Z</dcterms:modified>
  <dc:identifier>DAF7Rwmh7ow</dc:identifier>
</cp:coreProperties>
</file>